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9" r:id="rId6"/>
    <p:sldId id="261" r:id="rId7"/>
    <p:sldId id="263" r:id="rId8"/>
    <p:sldId id="262" r:id="rId9"/>
    <p:sldId id="264" r:id="rId10"/>
    <p:sldId id="276" r:id="rId11"/>
    <p:sldId id="265" r:id="rId12"/>
    <p:sldId id="267" r:id="rId13"/>
    <p:sldId id="282" r:id="rId14"/>
    <p:sldId id="268" r:id="rId15"/>
    <p:sldId id="269" r:id="rId16"/>
    <p:sldId id="270" r:id="rId17"/>
    <p:sldId id="271" r:id="rId18"/>
    <p:sldId id="272" r:id="rId19"/>
    <p:sldId id="273" r:id="rId20"/>
    <p:sldId id="274" r:id="rId21"/>
    <p:sldId id="281" r:id="rId22"/>
    <p:sldId id="280"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99" d="100"/>
          <a:sy n="99" d="100"/>
        </p:scale>
        <p:origin x="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4C4B-8E9E-466D-B217-628F05C3A7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D23C63-0B7B-43D8-A721-7A009534B0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229951-DD5B-4381-8FD0-C219794FF917}"/>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5" name="Footer Placeholder 4">
            <a:extLst>
              <a:ext uri="{FF2B5EF4-FFF2-40B4-BE49-F238E27FC236}">
                <a16:creationId xmlns:a16="http://schemas.microsoft.com/office/drawing/2014/main" id="{22C703D1-2A52-4714-BA53-F1A008C467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D2A26-EA83-423C-B734-9BDC5DFE2F43}"/>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3907068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8623-CDF8-4ED8-8633-B5869EA3488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EE8512-3734-4292-A19C-1AD952387C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55FFF4-EE68-42C2-8907-0C7FD9FD5AFB}"/>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5" name="Footer Placeholder 4">
            <a:extLst>
              <a:ext uri="{FF2B5EF4-FFF2-40B4-BE49-F238E27FC236}">
                <a16:creationId xmlns:a16="http://schemas.microsoft.com/office/drawing/2014/main" id="{048BA762-6EDA-4027-8D81-B54421E2CC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6D6C45-5779-4EB3-9EE9-E25EF34E79B5}"/>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2496959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601D6-AF9F-4654-8302-3698207637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CB87BE-DE90-448E-BDD0-E80E519D28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B1F99A-91E7-425B-88BC-81906E753D17}"/>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5" name="Footer Placeholder 4">
            <a:extLst>
              <a:ext uri="{FF2B5EF4-FFF2-40B4-BE49-F238E27FC236}">
                <a16:creationId xmlns:a16="http://schemas.microsoft.com/office/drawing/2014/main" id="{1ED355DE-86F8-4C23-ADC5-385369864F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163F20-6A95-45CD-AA15-89927277B6C3}"/>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41843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1A25-DD3B-41CC-9217-8DC66B0007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96FB46-FF6B-4B47-AB20-44BE9BF184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C15488-D218-421E-B1B8-7F9A95707CB4}"/>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5" name="Footer Placeholder 4">
            <a:extLst>
              <a:ext uri="{FF2B5EF4-FFF2-40B4-BE49-F238E27FC236}">
                <a16:creationId xmlns:a16="http://schemas.microsoft.com/office/drawing/2014/main" id="{07F65AC6-BC10-4B21-9F12-9225CD6141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FB33A8-733C-4DF0-97AF-98D44AAF0774}"/>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1271922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32CB1-3340-435B-94B0-4098F176EF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8EC444-2FDB-4AB4-9829-3911AE8238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F616D6-8DB3-452A-83DF-C6A916F419F7}"/>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5" name="Footer Placeholder 4">
            <a:extLst>
              <a:ext uri="{FF2B5EF4-FFF2-40B4-BE49-F238E27FC236}">
                <a16:creationId xmlns:a16="http://schemas.microsoft.com/office/drawing/2014/main" id="{D97F8AF5-AB48-477D-8AFB-4281F5C0C5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A1F20-7073-4F7E-AE3A-23AA8188ADCB}"/>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4080843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A734-1008-4AEF-B6A3-16DC64DAA1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203EAF-00A4-4D40-BE76-1E201CF5DF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ACDBA5-2420-4C84-8EF3-E4DEB98A10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9DA959-AE84-47FE-8445-E2FDCF0C5170}"/>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6" name="Footer Placeholder 5">
            <a:extLst>
              <a:ext uri="{FF2B5EF4-FFF2-40B4-BE49-F238E27FC236}">
                <a16:creationId xmlns:a16="http://schemas.microsoft.com/office/drawing/2014/main" id="{4A57E640-EA1D-4BFD-9110-B11ADDC31B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80BAA1-1749-490F-ACE2-1D981DE1842A}"/>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172538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454D-43FB-44B6-B51B-D0B3B7FE20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05AE2D-A335-42BE-9A11-AA59B8C3CA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0E2248-CBA1-43C6-A548-8A42F4DA9B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8CD30C-E240-4D74-A578-4A0D76EE44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E6B260-142E-4877-B604-7E137E7D7A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2856A3A-A29A-4AEF-9FF5-554701CDFA70}"/>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8" name="Footer Placeholder 7">
            <a:extLst>
              <a:ext uri="{FF2B5EF4-FFF2-40B4-BE49-F238E27FC236}">
                <a16:creationId xmlns:a16="http://schemas.microsoft.com/office/drawing/2014/main" id="{A7633F6F-FC16-4A00-9EC5-DB32764246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33DAD7E-D3DA-4A4B-868A-71CAEBDE0F10}"/>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116083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0B4B-5AD1-4BD3-8536-702E3F685E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63F81C-2946-4B44-866F-B6D14EC7A68A}"/>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4" name="Footer Placeholder 3">
            <a:extLst>
              <a:ext uri="{FF2B5EF4-FFF2-40B4-BE49-F238E27FC236}">
                <a16:creationId xmlns:a16="http://schemas.microsoft.com/office/drawing/2014/main" id="{2BAE376E-EF4A-4AEE-A3C9-E3ECEBB715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0821A0-4DF5-445E-9224-FBA35C0911B3}"/>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153682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6C64FB-FC3E-4D98-9EFE-058EB2B895DE}"/>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3" name="Footer Placeholder 2">
            <a:extLst>
              <a:ext uri="{FF2B5EF4-FFF2-40B4-BE49-F238E27FC236}">
                <a16:creationId xmlns:a16="http://schemas.microsoft.com/office/drawing/2014/main" id="{5695C367-1054-4A03-9CD7-C2D555530A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934CCC-0680-48AC-A107-ED9F7BFB939B}"/>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739416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005A-78EA-46FF-A6C4-D0F58024C2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1B8DBF-09D2-4A26-B0BD-FC535996F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AD0528E-E120-4CF3-BD1E-A1A7FDD2A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3F37A-C8FA-4DB8-87CD-7A3BBB09C11B}"/>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6" name="Footer Placeholder 5">
            <a:extLst>
              <a:ext uri="{FF2B5EF4-FFF2-40B4-BE49-F238E27FC236}">
                <a16:creationId xmlns:a16="http://schemas.microsoft.com/office/drawing/2014/main" id="{988FC597-A66B-4D09-A697-0B9E4A17E5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A9A15B-34D6-4306-BE12-686DDFC39780}"/>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239300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2366-AFD2-4262-9EDA-3706F5D4C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CDCA240-D913-4954-A36F-A2B97619A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54D923-6AAC-47C1-B226-E0733E5BE0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BDD10-7F62-4C10-A63D-2393FF9CC882}"/>
              </a:ext>
            </a:extLst>
          </p:cNvPr>
          <p:cNvSpPr>
            <a:spLocks noGrp="1"/>
          </p:cNvSpPr>
          <p:nvPr>
            <p:ph type="dt" sz="half" idx="10"/>
          </p:nvPr>
        </p:nvSpPr>
        <p:spPr/>
        <p:txBody>
          <a:bodyPr/>
          <a:lstStyle/>
          <a:p>
            <a:fld id="{BA4253A2-E5AB-437B-A40B-E127D9824883}" type="datetimeFigureOut">
              <a:rPr lang="en-GB" smtClean="0"/>
              <a:t>06/11/2021</a:t>
            </a:fld>
            <a:endParaRPr lang="en-GB"/>
          </a:p>
        </p:txBody>
      </p:sp>
      <p:sp>
        <p:nvSpPr>
          <p:cNvPr id="6" name="Footer Placeholder 5">
            <a:extLst>
              <a:ext uri="{FF2B5EF4-FFF2-40B4-BE49-F238E27FC236}">
                <a16:creationId xmlns:a16="http://schemas.microsoft.com/office/drawing/2014/main" id="{21DBD2FD-3A03-4A64-8DC3-ECFBE28425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6D8CE9-6336-4A1E-B3D1-9AB6D3DE71AE}"/>
              </a:ext>
            </a:extLst>
          </p:cNvPr>
          <p:cNvSpPr>
            <a:spLocks noGrp="1"/>
          </p:cNvSpPr>
          <p:nvPr>
            <p:ph type="sldNum" sz="quarter" idx="12"/>
          </p:nvPr>
        </p:nvSpPr>
        <p:spPr/>
        <p:txBody>
          <a:bodyPr/>
          <a:lstStyle/>
          <a:p>
            <a:fld id="{75546158-0D1B-4EF5-8E35-7D6A82E37F22}" type="slidenum">
              <a:rPr lang="en-GB" smtClean="0"/>
              <a:t>‹#›</a:t>
            </a:fld>
            <a:endParaRPr lang="en-GB"/>
          </a:p>
        </p:txBody>
      </p:sp>
    </p:spTree>
    <p:extLst>
      <p:ext uri="{BB962C8B-B14F-4D97-AF65-F5344CB8AC3E}">
        <p14:creationId xmlns:p14="http://schemas.microsoft.com/office/powerpoint/2010/main" val="300059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490EF-6BC6-4B74-A851-52EDD6F91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1DAA64-3AD1-415E-A41D-D3C9CD0685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86736D-4E39-4C56-A888-537026B978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253A2-E5AB-437B-A40B-E127D9824883}" type="datetimeFigureOut">
              <a:rPr lang="en-GB" smtClean="0"/>
              <a:t>06/11/2021</a:t>
            </a:fld>
            <a:endParaRPr lang="en-GB"/>
          </a:p>
        </p:txBody>
      </p:sp>
      <p:sp>
        <p:nvSpPr>
          <p:cNvPr id="5" name="Footer Placeholder 4">
            <a:extLst>
              <a:ext uri="{FF2B5EF4-FFF2-40B4-BE49-F238E27FC236}">
                <a16:creationId xmlns:a16="http://schemas.microsoft.com/office/drawing/2014/main" id="{6A555031-2271-4BE5-BA04-3DC033AC58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13AFB34-B77B-45CA-B1E4-53248BD51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46158-0D1B-4EF5-8E35-7D6A82E37F22}" type="slidenum">
              <a:rPr lang="en-GB" smtClean="0"/>
              <a:t>‹#›</a:t>
            </a:fld>
            <a:endParaRPr lang="en-GB"/>
          </a:p>
        </p:txBody>
      </p:sp>
    </p:spTree>
    <p:extLst>
      <p:ext uri="{BB962C8B-B14F-4D97-AF65-F5344CB8AC3E}">
        <p14:creationId xmlns:p14="http://schemas.microsoft.com/office/powerpoint/2010/main" val="3148342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macleroy@gold.ac.uk"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vimeo.com/14975654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vimeo.com/22034165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221408979"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vimeo.com/16944688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vimeo.com/22058168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vimeo.com/221545542"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goldsmithsmdst.com/digital-stori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goldsmithsmdst.com/project-brief-2021/"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hyperlink" Target="https://goldsmithsmdst.com/" TargetMode="Externa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hyperlink" Target="https://goldsmithsmdst.com/blog/" TargetMode="External"/><Relationship Id="rId5" Type="http://schemas.openxmlformats.org/officeDocument/2006/relationships/hyperlink" Target="https://goldsmithsmdst.com/book/" TargetMode="External"/><Relationship Id="rId4" Type="http://schemas.openxmlformats.org/officeDocument/2006/relationships/hyperlink" Target="https://goldsmithsmdst.com/handboo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dreads.com/work/quotes/27745" TargetMode="External"/><Relationship Id="rId2" Type="http://schemas.openxmlformats.org/officeDocument/2006/relationships/hyperlink" Target="https://www.goodreads.com/author/show/10697.bell_hook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clothing&#10;&#10;Description automatically generated with low confidence">
            <a:extLst>
              <a:ext uri="{FF2B5EF4-FFF2-40B4-BE49-F238E27FC236}">
                <a16:creationId xmlns:a16="http://schemas.microsoft.com/office/drawing/2014/main" id="{00AF018C-2B6D-40D1-BCAA-488ABF5EAFFE}"/>
              </a:ext>
            </a:extLst>
          </p:cNvPr>
          <p:cNvPicPr>
            <a:picLocks noChangeAspect="1"/>
          </p:cNvPicPr>
          <p:nvPr/>
        </p:nvPicPr>
        <p:blipFill rotWithShape="1">
          <a:blip r:embed="rId2">
            <a:extLst>
              <a:ext uri="{28A0092B-C50C-407E-A947-70E740481C1C}">
                <a14:useLocalDpi xmlns:a14="http://schemas.microsoft.com/office/drawing/2010/main" val="0"/>
              </a:ext>
            </a:extLst>
          </a:blip>
          <a:srcRect l="9658" r="16318"/>
          <a:stretch/>
        </p:blipFill>
        <p:spPr>
          <a:xfrm>
            <a:off x="2522358" y="10"/>
            <a:ext cx="9669642" cy="6857990"/>
          </a:xfrm>
          <a:prstGeom prst="rect">
            <a:avLst/>
          </a:prstGeom>
        </p:spPr>
      </p:pic>
      <p:sp>
        <p:nvSpPr>
          <p:cNvPr id="52" name="Rectangle 5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C1C40C-2A78-47B3-B4A6-561B3C3632E4}"/>
              </a:ext>
            </a:extLst>
          </p:cNvPr>
          <p:cNvSpPr>
            <a:spLocks noGrp="1"/>
          </p:cNvSpPr>
          <p:nvPr>
            <p:ph type="ctrTitle"/>
          </p:nvPr>
        </p:nvSpPr>
        <p:spPr>
          <a:xfrm>
            <a:off x="952228" y="743447"/>
            <a:ext cx="3973385" cy="3692028"/>
          </a:xfrm>
          <a:noFill/>
        </p:spPr>
        <p:txBody>
          <a:bodyPr>
            <a:normAutofit/>
          </a:bodyPr>
          <a:lstStyle/>
          <a:p>
            <a:pPr algn="l"/>
            <a:r>
              <a:rPr lang="en-GB" sz="3600"/>
              <a:t>Stories, Communities, Voices: Revitalising Language Learning through Digital Storytelling</a:t>
            </a:r>
          </a:p>
        </p:txBody>
      </p:sp>
      <p:sp>
        <p:nvSpPr>
          <p:cNvPr id="3" name="Subtitle 2">
            <a:extLst>
              <a:ext uri="{FF2B5EF4-FFF2-40B4-BE49-F238E27FC236}">
                <a16:creationId xmlns:a16="http://schemas.microsoft.com/office/drawing/2014/main" id="{B36EDBEA-67FF-44CB-8AED-4FA294B0E63D}"/>
              </a:ext>
            </a:extLst>
          </p:cNvPr>
          <p:cNvSpPr>
            <a:spLocks noGrp="1"/>
          </p:cNvSpPr>
          <p:nvPr>
            <p:ph type="subTitle" idx="1"/>
          </p:nvPr>
        </p:nvSpPr>
        <p:spPr>
          <a:xfrm>
            <a:off x="952229" y="4629234"/>
            <a:ext cx="3973386" cy="1485319"/>
          </a:xfrm>
          <a:noFill/>
        </p:spPr>
        <p:txBody>
          <a:bodyPr>
            <a:normAutofit/>
          </a:bodyPr>
          <a:lstStyle/>
          <a:p>
            <a:pPr algn="l"/>
            <a:r>
              <a:rPr lang="en-GB" sz="1700"/>
              <a:t>Dr Vicky Macleroy</a:t>
            </a:r>
          </a:p>
          <a:p>
            <a:pPr algn="l"/>
            <a:r>
              <a:rPr lang="en-GB" sz="1700">
                <a:hlinkClick r:id="rId3"/>
              </a:rPr>
              <a:t>v.macleroy@gold.ac.uk</a:t>
            </a:r>
            <a:endParaRPr lang="en-GB" sz="1700"/>
          </a:p>
          <a:p>
            <a:pPr algn="l"/>
            <a:r>
              <a:rPr lang="en-GB" sz="1700"/>
              <a:t>Centre for Language, Culture and Learning</a:t>
            </a:r>
          </a:p>
          <a:p>
            <a:pPr algn="l"/>
            <a:r>
              <a:rPr lang="en-GB" sz="1700"/>
              <a:t>Goldsmiths, University of London</a:t>
            </a:r>
          </a:p>
          <a:p>
            <a:pPr algn="l"/>
            <a:endParaRPr lang="en-GB" sz="1700"/>
          </a:p>
        </p:txBody>
      </p:sp>
    </p:spTree>
    <p:extLst>
      <p:ext uri="{BB962C8B-B14F-4D97-AF65-F5344CB8AC3E}">
        <p14:creationId xmlns:p14="http://schemas.microsoft.com/office/powerpoint/2010/main" val="1807972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E468CC03-DF90-4927-839E-03CF8A8BC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5">
            <a:extLst>
              <a:ext uri="{FF2B5EF4-FFF2-40B4-BE49-F238E27FC236}">
                <a16:creationId xmlns:a16="http://schemas.microsoft.com/office/drawing/2014/main" id="{533A472C-5A65-48EA-9B43-E5149919A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576" y="184803"/>
            <a:ext cx="11803895" cy="611600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clothing, indoor, person&#10;&#10;Description automatically generated">
            <a:extLst>
              <a:ext uri="{FF2B5EF4-FFF2-40B4-BE49-F238E27FC236}">
                <a16:creationId xmlns:a16="http://schemas.microsoft.com/office/drawing/2014/main" id="{063B3E66-305E-45EE-B029-62B76503E40E}"/>
              </a:ext>
            </a:extLst>
          </p:cNvPr>
          <p:cNvPicPr>
            <a:picLocks noGrp="1" noChangeAspect="1"/>
          </p:cNvPicPr>
          <p:nvPr>
            <p:ph idx="1"/>
          </p:nvPr>
        </p:nvPicPr>
        <p:blipFill rotWithShape="1">
          <a:blip r:embed="rId2">
            <a:alphaModFix amt="60000"/>
            <a:extLst>
              <a:ext uri="{28A0092B-C50C-407E-A947-70E740481C1C}">
                <a14:useLocalDpi xmlns:a14="http://schemas.microsoft.com/office/drawing/2010/main" val="0"/>
              </a:ext>
            </a:extLst>
          </a:blip>
          <a:srcRect l="2928" r="1132" b="1"/>
          <a:stretch/>
        </p:blipFill>
        <p:spPr>
          <a:xfrm>
            <a:off x="198742" y="184805"/>
            <a:ext cx="11794516" cy="6116000"/>
          </a:xfrm>
          <a:prstGeom prst="rect">
            <a:avLst/>
          </a:prstGeom>
        </p:spPr>
      </p:pic>
      <p:sp>
        <p:nvSpPr>
          <p:cNvPr id="2" name="Title 1">
            <a:extLst>
              <a:ext uri="{FF2B5EF4-FFF2-40B4-BE49-F238E27FC236}">
                <a16:creationId xmlns:a16="http://schemas.microsoft.com/office/drawing/2014/main" id="{CF674929-0E38-490F-A7E7-8B62CA37DF1C}"/>
              </a:ext>
            </a:extLst>
          </p:cNvPr>
          <p:cNvSpPr>
            <a:spLocks noGrp="1"/>
          </p:cNvSpPr>
          <p:nvPr>
            <p:ph type="title"/>
          </p:nvPr>
        </p:nvSpPr>
        <p:spPr>
          <a:xfrm>
            <a:off x="838199" y="566538"/>
            <a:ext cx="10515599" cy="5572043"/>
          </a:xfrm>
        </p:spPr>
        <p:txBody>
          <a:bodyPr vert="horz" lIns="91440" tIns="45720" rIns="91440" bIns="45720" rtlCol="0" anchor="ctr">
            <a:normAutofit/>
          </a:bodyPr>
          <a:lstStyle/>
          <a:p>
            <a:pPr algn="ctr"/>
            <a:r>
              <a:rPr lang="en-US" sz="5200">
                <a:solidFill>
                  <a:srgbClr val="FFFFFF"/>
                </a:solidFill>
              </a:rPr>
              <a:t>Multilingual digital stories</a:t>
            </a:r>
          </a:p>
        </p:txBody>
      </p:sp>
    </p:spTree>
    <p:extLst>
      <p:ext uri="{BB962C8B-B14F-4D97-AF65-F5344CB8AC3E}">
        <p14:creationId xmlns:p14="http://schemas.microsoft.com/office/powerpoint/2010/main" val="2752052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DF485-ECA0-47CC-8B9D-392EA84A0BB0}"/>
              </a:ext>
            </a:extLst>
          </p:cNvPr>
          <p:cNvSpPr>
            <a:spLocks noGrp="1"/>
          </p:cNvSpPr>
          <p:nvPr>
            <p:ph type="title"/>
          </p:nvPr>
        </p:nvSpPr>
        <p:spPr>
          <a:xfrm>
            <a:off x="495946" y="640080"/>
            <a:ext cx="4905213" cy="1280546"/>
          </a:xfrm>
        </p:spPr>
        <p:txBody>
          <a:bodyPr anchor="b">
            <a:normAutofit/>
          </a:bodyPr>
          <a:lstStyle/>
          <a:p>
            <a:r>
              <a:rPr lang="en-GB" sz="4200" dirty="0"/>
              <a:t>Critical Connections Pedagogical Model</a:t>
            </a:r>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9CA85F-5B33-44BE-91FC-C415B715554C}"/>
              </a:ext>
            </a:extLst>
          </p:cNvPr>
          <p:cNvSpPr>
            <a:spLocks noGrp="1"/>
          </p:cNvSpPr>
          <p:nvPr>
            <p:ph idx="1"/>
          </p:nvPr>
        </p:nvSpPr>
        <p:spPr>
          <a:xfrm>
            <a:off x="495946" y="2660903"/>
            <a:ext cx="5122190" cy="3763143"/>
          </a:xfrm>
        </p:spPr>
        <p:txBody>
          <a:bodyPr anchor="t">
            <a:normAutofit fontScale="77500" lnSpcReduction="20000"/>
          </a:bodyPr>
          <a:lstStyle/>
          <a:p>
            <a:pPr marL="0" indent="0">
              <a:buNone/>
            </a:pPr>
            <a:endParaRPr lang="en-GB" sz="1000" dirty="0">
              <a:effectLst/>
              <a:latin typeface="Times New Roman" panose="02020603050405020304" pitchFamily="18" charset="0"/>
              <a:ea typeface="PMingLiU" panose="02020500000000000000" pitchFamily="18" charset="-120"/>
              <a:cs typeface="Kalinga" panose="020B0502040204020203" pitchFamily="34" charset="0"/>
            </a:endParaRPr>
          </a:p>
          <a:p>
            <a:pPr marL="0" indent="0">
              <a:buNone/>
            </a:pPr>
            <a:endParaRPr lang="en-GB" sz="1000" dirty="0">
              <a:effectLst/>
              <a:latin typeface="Times New Roman" panose="02020603050405020304" pitchFamily="18" charset="0"/>
              <a:ea typeface="Times New Roman" panose="02020603050405020304" pitchFamily="18" charset="0"/>
              <a:cs typeface="Kalinga" panose="020B0502040204020203" pitchFamily="34" charset="0"/>
            </a:endParaRPr>
          </a:p>
          <a:p>
            <a:r>
              <a:rPr lang="en-GB" sz="2000" dirty="0">
                <a:effectLst/>
                <a:ea typeface="Calibri" panose="020F0502020204030204" pitchFamily="34" charset="0"/>
              </a:rPr>
              <a:t>What is it about the Critical Connections approach (2012-ongoing) to learning that has continued to capture the interest of students (6 – 18 years old) from very different backgrounds, cultures and experiences? </a:t>
            </a:r>
          </a:p>
          <a:p>
            <a:endParaRPr lang="en-GB" sz="2000" dirty="0">
              <a:effectLst/>
              <a:ea typeface="Calibri" panose="020F0502020204030204" pitchFamily="34" charset="0"/>
            </a:endParaRPr>
          </a:p>
          <a:p>
            <a:r>
              <a:rPr lang="en-GB" sz="2000" dirty="0">
                <a:effectLst/>
                <a:ea typeface="Calibri" panose="020F0502020204030204" pitchFamily="34" charset="0"/>
              </a:rPr>
              <a:t>How has digital storytelling fostered </a:t>
            </a:r>
            <a:r>
              <a:rPr lang="en-GB" sz="2000" dirty="0">
                <a:ea typeface="Calibri" panose="020F0502020204030204" pitchFamily="34" charset="0"/>
              </a:rPr>
              <a:t>translingual and </a:t>
            </a:r>
            <a:r>
              <a:rPr lang="en-GB" sz="2000" dirty="0">
                <a:effectLst/>
                <a:ea typeface="Calibri" panose="020F0502020204030204" pitchFamily="34" charset="0"/>
              </a:rPr>
              <a:t>transcultural skills? </a:t>
            </a:r>
          </a:p>
          <a:p>
            <a:endParaRPr lang="en-GB" sz="2000" dirty="0">
              <a:ea typeface="Calibri" panose="020F0502020204030204" pitchFamily="34" charset="0"/>
              <a:cs typeface="Kalinga" panose="020B0502040204020203" pitchFamily="34" charset="0"/>
            </a:endParaRPr>
          </a:p>
          <a:p>
            <a:r>
              <a:rPr lang="en-GB" sz="2000" dirty="0">
                <a:effectLst/>
                <a:ea typeface="Calibri" panose="020F0502020204030204" pitchFamily="34" charset="0"/>
              </a:rPr>
              <a:t>How has our understanding of multilingual digital storytelling changed over time? </a:t>
            </a:r>
            <a:endParaRPr lang="en-GB" sz="2000" dirty="0">
              <a:effectLst/>
              <a:ea typeface="Calibri" panose="020F0502020204030204" pitchFamily="34" charset="0"/>
              <a:cs typeface="Kalinga" panose="020B0502040204020203" pitchFamily="34" charset="0"/>
            </a:endParaRPr>
          </a:p>
          <a:p>
            <a:pPr marL="0" indent="0">
              <a:buNone/>
            </a:pPr>
            <a:endParaRPr lang="en-GB" sz="1000" dirty="0"/>
          </a:p>
          <a:p>
            <a:pPr marL="0" indent="0">
              <a:buNone/>
            </a:pPr>
            <a:endParaRPr lang="en-GB" sz="1000" dirty="0"/>
          </a:p>
          <a:p>
            <a:pPr marL="0" indent="0">
              <a:buNone/>
            </a:pPr>
            <a:r>
              <a:rPr lang="en-GB" sz="1500" dirty="0">
                <a:effectLst/>
                <a:ea typeface="PMingLiU" panose="02020500000000000000" pitchFamily="18" charset="-120"/>
                <a:cs typeface="Kalinga" panose="020B0502040204020203" pitchFamily="34" charset="0"/>
              </a:rPr>
              <a:t>Anderson, J. and Macleroy, V. (Eds) (2016) </a:t>
            </a:r>
            <a:r>
              <a:rPr lang="en-GB" sz="1500" i="1" dirty="0">
                <a:effectLst/>
                <a:ea typeface="Times New Roman" panose="02020603050405020304" pitchFamily="18" charset="0"/>
                <a:cs typeface="Kalinga" panose="020B0502040204020203" pitchFamily="34" charset="0"/>
              </a:rPr>
              <a:t>Multilingual Digital Storytelling: Engaging creatively and critically with literacy</a:t>
            </a:r>
            <a:r>
              <a:rPr lang="en-GB" sz="1500" dirty="0">
                <a:effectLst/>
                <a:ea typeface="Times New Roman" panose="02020603050405020304" pitchFamily="18" charset="0"/>
                <a:cs typeface="Kalinga" panose="020B0502040204020203" pitchFamily="34" charset="0"/>
              </a:rPr>
              <a:t>. Oxford: Routledge. (Page 232).</a:t>
            </a:r>
          </a:p>
          <a:p>
            <a:pPr marL="0" indent="0">
              <a:buNone/>
            </a:pPr>
            <a:endParaRPr lang="en-GB" sz="1500" dirty="0">
              <a:effectLst/>
              <a:ea typeface="Times New Roman" panose="02020603050405020304" pitchFamily="18" charset="0"/>
              <a:cs typeface="Kalinga" panose="020B0502040204020203" pitchFamily="34" charset="0"/>
            </a:endParaRPr>
          </a:p>
          <a:p>
            <a:pPr marL="0" indent="0">
              <a:buNone/>
            </a:pPr>
            <a:endParaRPr lang="en-GB" sz="1000" dirty="0"/>
          </a:p>
        </p:txBody>
      </p:sp>
      <p:pic>
        <p:nvPicPr>
          <p:cNvPr id="6" name="Picture 5" descr="Diagram&#10;&#10;Description automatically generated">
            <a:extLst>
              <a:ext uri="{FF2B5EF4-FFF2-40B4-BE49-F238E27FC236}">
                <a16:creationId xmlns:a16="http://schemas.microsoft.com/office/drawing/2014/main" id="{757F3795-860A-451A-AB17-BA4F6BF18BA1}"/>
              </a:ext>
            </a:extLst>
          </p:cNvPr>
          <p:cNvPicPr>
            <a:picLocks noChangeAspect="1"/>
          </p:cNvPicPr>
          <p:nvPr/>
        </p:nvPicPr>
        <p:blipFill>
          <a:blip r:embed="rId2"/>
          <a:stretch>
            <a:fillRect/>
          </a:stretch>
        </p:blipFill>
        <p:spPr>
          <a:xfrm>
            <a:off x="6099048" y="1559303"/>
            <a:ext cx="6000416" cy="4110286"/>
          </a:xfrm>
          <a:prstGeom prst="rect">
            <a:avLst/>
          </a:prstGeom>
        </p:spPr>
      </p:pic>
    </p:spTree>
    <p:extLst>
      <p:ext uri="{BB962C8B-B14F-4D97-AF65-F5344CB8AC3E}">
        <p14:creationId xmlns:p14="http://schemas.microsoft.com/office/powerpoint/2010/main" val="1670374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8BC8E-19CA-486F-9651-118ECD65E436}"/>
              </a:ext>
            </a:extLst>
          </p:cNvPr>
          <p:cNvSpPr>
            <a:spLocks noGrp="1"/>
          </p:cNvSpPr>
          <p:nvPr>
            <p:ph type="title"/>
          </p:nvPr>
        </p:nvSpPr>
        <p:spPr>
          <a:xfrm>
            <a:off x="429768" y="411480"/>
            <a:ext cx="11201400" cy="1106424"/>
          </a:xfrm>
        </p:spPr>
        <p:txBody>
          <a:bodyPr>
            <a:normAutofit/>
          </a:bodyPr>
          <a:lstStyle/>
          <a:p>
            <a:pPr algn="ctr"/>
            <a:r>
              <a:rPr lang="en-GB" sz="3600" dirty="0"/>
              <a:t>Critical Connections Research Context (2012-22)</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EA4E4CAA-CE5E-45A4-82A5-5F9EBF17337C}"/>
              </a:ext>
            </a:extLst>
          </p:cNvPr>
          <p:cNvPicPr>
            <a:picLocks noChangeAspect="1"/>
          </p:cNvPicPr>
          <p:nvPr/>
        </p:nvPicPr>
        <p:blipFill rotWithShape="1">
          <a:blip r:embed="rId2">
            <a:extLst>
              <a:ext uri="{28A0092B-C50C-407E-A947-70E740481C1C}">
                <a14:useLocalDpi xmlns:a14="http://schemas.microsoft.com/office/drawing/2010/main" val="0"/>
              </a:ext>
            </a:extLst>
          </a:blip>
          <a:srcRect l="420" r="1319" b="2"/>
          <a:stretch/>
        </p:blipFill>
        <p:spPr>
          <a:xfrm>
            <a:off x="252418" y="1735558"/>
            <a:ext cx="6861611" cy="4626222"/>
          </a:xfrm>
          <a:prstGeom prst="rect">
            <a:avLst/>
          </a:prstGeom>
        </p:spPr>
      </p:pic>
      <p:sp useBgFill="1">
        <p:nvSpPr>
          <p:cNvPr id="29"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AA12AA0-4FD4-494D-AE56-9D7D8C9E4EB5}"/>
              </a:ext>
            </a:extLst>
          </p:cNvPr>
          <p:cNvSpPr>
            <a:spLocks noGrp="1"/>
          </p:cNvSpPr>
          <p:nvPr>
            <p:ph idx="1"/>
          </p:nvPr>
        </p:nvSpPr>
        <p:spPr>
          <a:xfrm>
            <a:off x="7698154" y="1852246"/>
            <a:ext cx="3933014" cy="4127930"/>
          </a:xfrm>
        </p:spPr>
        <p:txBody>
          <a:bodyPr anchor="ctr">
            <a:normAutofit/>
          </a:bodyPr>
          <a:lstStyle/>
          <a:p>
            <a:pPr marL="0" indent="0">
              <a:buNone/>
            </a:pPr>
            <a:endParaRPr lang="en-GB" sz="1800" i="1"/>
          </a:p>
          <a:p>
            <a:pPr marL="0" indent="0">
              <a:buNone/>
            </a:pPr>
            <a:endParaRPr lang="en-GB" sz="1800"/>
          </a:p>
          <a:p>
            <a:pPr marL="0" indent="0">
              <a:buNone/>
            </a:pPr>
            <a:endParaRPr lang="en-GB" sz="1800"/>
          </a:p>
          <a:p>
            <a:pPr marL="0" indent="0">
              <a:buNone/>
            </a:pPr>
            <a:endParaRPr lang="en-GB" sz="1800"/>
          </a:p>
          <a:p>
            <a:pPr marL="0" indent="0">
              <a:buNone/>
            </a:pPr>
            <a:endParaRPr lang="en-GB" sz="1800"/>
          </a:p>
        </p:txBody>
      </p:sp>
      <p:sp>
        <p:nvSpPr>
          <p:cNvPr id="23" name="TextBox 22">
            <a:extLst>
              <a:ext uri="{FF2B5EF4-FFF2-40B4-BE49-F238E27FC236}">
                <a16:creationId xmlns:a16="http://schemas.microsoft.com/office/drawing/2014/main" id="{A52D5E67-038F-45A2-8E72-BAB4A6440C37}"/>
              </a:ext>
            </a:extLst>
          </p:cNvPr>
          <p:cNvSpPr txBox="1"/>
          <p:nvPr/>
        </p:nvSpPr>
        <p:spPr>
          <a:xfrm>
            <a:off x="7543799" y="1735557"/>
            <a:ext cx="4218432" cy="4801314"/>
          </a:xfrm>
          <a:prstGeom prst="rect">
            <a:avLst/>
          </a:prstGeom>
          <a:noFill/>
        </p:spPr>
        <p:txBody>
          <a:bodyPr wrap="square">
            <a:spAutoFit/>
          </a:bodyPr>
          <a:lstStyle/>
          <a:p>
            <a:r>
              <a:rPr lang="en-GB" sz="1600" dirty="0">
                <a:ea typeface="Times New Roman" panose="02020603050405020304" pitchFamily="18" charset="0"/>
              </a:rPr>
              <a:t>Over</a:t>
            </a:r>
            <a:r>
              <a:rPr lang="en-US" sz="1600" dirty="0">
                <a:ea typeface="Times New Roman" panose="02020603050405020304" pitchFamily="18" charset="0"/>
              </a:rPr>
              <a:t> 2,000</a:t>
            </a:r>
            <a:r>
              <a:rPr lang="en-GB" sz="1600" dirty="0">
                <a:effectLst/>
                <a:ea typeface="Times New Roman" panose="02020603050405020304" pitchFamily="18" charset="0"/>
                <a:cs typeface="Times New Roman" panose="02020603050405020304" pitchFamily="18" charset="0"/>
              </a:rPr>
              <a:t> children in a digital storytelling community</a:t>
            </a:r>
            <a:r>
              <a:rPr lang="en-GB" sz="1600" dirty="0">
                <a:effectLst/>
                <a:ea typeface="Times New Roman" panose="02020603050405020304" pitchFamily="18" charset="0"/>
              </a:rPr>
              <a:t>.</a:t>
            </a:r>
          </a:p>
          <a:p>
            <a:endParaRPr lang="en-GB" sz="1600" dirty="0"/>
          </a:p>
          <a:p>
            <a:r>
              <a:rPr lang="en-GB" sz="1600" kern="1200" dirty="0">
                <a:effectLst/>
                <a:ea typeface="Tahoma" panose="020B0604030504040204" pitchFamily="34" charset="0"/>
              </a:rPr>
              <a:t>In over 20 languages: Arabic, Bengali, Bulgarian, Chaldean, Croatian, English, Estonian, Filipino (Tagalog), French, German, Greek, Hungarian, Italian, Kurdish, Mandarin Chinese, Polish, Persian, Portuguese, Romanian, Russian, Somali, Spanish, Tamil and Turkish (with </a:t>
            </a:r>
            <a:r>
              <a:rPr lang="en-GB" sz="1600" dirty="0">
                <a:effectLst/>
                <a:ea typeface="Times New Roman" panose="02020603050405020304" pitchFamily="18" charset="0"/>
              </a:rPr>
              <a:t>either voice-over or subtitles in English).</a:t>
            </a:r>
            <a:r>
              <a:rPr lang="en-GB" sz="1600" b="1" dirty="0">
                <a:effectLst/>
                <a:ea typeface="Times New Roman" panose="02020603050405020304" pitchFamily="18" charset="0"/>
              </a:rPr>
              <a:t> </a:t>
            </a:r>
          </a:p>
          <a:p>
            <a:endParaRPr lang="en-GB" sz="1600" b="1" dirty="0">
              <a:effectLst/>
              <a:ea typeface="Times New Roman" panose="02020603050405020304" pitchFamily="18" charset="0"/>
            </a:endParaRPr>
          </a:p>
          <a:p>
            <a:pPr algn="l" fontAlgn="base"/>
            <a:r>
              <a:rPr lang="en-GB" sz="1600" dirty="0">
                <a:effectLst/>
                <a:ea typeface="Times New Roman" panose="02020603050405020304" pitchFamily="18" charset="0"/>
              </a:rPr>
              <a:t>In over </a:t>
            </a:r>
            <a:r>
              <a:rPr lang="en-GB" sz="1600" dirty="0">
                <a:ea typeface="Times New Roman" panose="02020603050405020304" pitchFamily="18" charset="0"/>
              </a:rPr>
              <a:t>5</a:t>
            </a:r>
            <a:r>
              <a:rPr lang="en-GB" sz="1600" dirty="0">
                <a:effectLst/>
                <a:ea typeface="Times New Roman" panose="02020603050405020304" pitchFamily="18" charset="0"/>
              </a:rPr>
              <a:t>0 primary, secondary and complementary schools around the globe.</a:t>
            </a:r>
          </a:p>
          <a:p>
            <a:pPr algn="l" fontAlgn="base"/>
            <a:endParaRPr lang="en-GB" sz="1600" dirty="0">
              <a:effectLst/>
              <a:ea typeface="Times New Roman" panose="02020603050405020304" pitchFamily="18" charset="0"/>
            </a:endParaRPr>
          </a:p>
          <a:p>
            <a:pPr algn="l" fontAlgn="base"/>
            <a:r>
              <a:rPr lang="en-GB" sz="1600" dirty="0">
                <a:ea typeface="Times New Roman" panose="02020603050405020304" pitchFamily="18" charset="0"/>
              </a:rPr>
              <a:t>I</a:t>
            </a:r>
            <a:r>
              <a:rPr lang="en-GB" sz="1600" dirty="0">
                <a:effectLst/>
                <a:ea typeface="Times New Roman" panose="02020603050405020304" pitchFamily="18" charset="0"/>
              </a:rPr>
              <a:t>n 15 countries (Algeria, </a:t>
            </a:r>
            <a:r>
              <a:rPr lang="en-GB" sz="1600" b="0" i="0" dirty="0">
                <a:solidFill>
                  <a:srgbClr val="000000"/>
                </a:solidFill>
                <a:effectLst/>
                <a:latin typeface="Calibri" panose="020F0502020204030204" pitchFamily="34" charset="0"/>
              </a:rPr>
              <a:t>Australia, Cyprus, Egypt, England, Germany, India, Italy, Luxembourg, Malaysia, Palestine, Switzerland, Taiwan, Turkey, U.S.A.) from 2012-2022.</a:t>
            </a:r>
          </a:p>
          <a:p>
            <a:endParaRPr lang="en-GB" dirty="0"/>
          </a:p>
        </p:txBody>
      </p:sp>
    </p:spTree>
    <p:extLst>
      <p:ext uri="{BB962C8B-B14F-4D97-AF65-F5344CB8AC3E}">
        <p14:creationId xmlns:p14="http://schemas.microsoft.com/office/powerpoint/2010/main" val="3345260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25593CC6-6D5B-4ACD-9B78-82EBDDB05087}"/>
              </a:ext>
            </a:extLst>
          </p:cNvPr>
          <p:cNvPicPr>
            <a:picLocks noChangeAspect="1"/>
          </p:cNvPicPr>
          <p:nvPr/>
        </p:nvPicPr>
        <p:blipFill rotWithShape="1">
          <a:blip r:embed="rId2"/>
          <a:srcRect t="13070" r="-1" b="11911"/>
          <a:stretch/>
        </p:blipFill>
        <p:spPr>
          <a:xfrm>
            <a:off x="20" y="10"/>
            <a:ext cx="12188932" cy="6857990"/>
          </a:xfrm>
          <a:prstGeom prst="rect">
            <a:avLst/>
          </a:prstGeom>
        </p:spPr>
      </p:pic>
      <p:sp>
        <p:nvSpPr>
          <p:cNvPr id="13"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D61E21E-8E38-452B-BD5E-762BD16B3BFF}"/>
              </a:ext>
            </a:extLst>
          </p:cNvPr>
          <p:cNvSpPr>
            <a:spLocks noGrp="1"/>
          </p:cNvSpPr>
          <p:nvPr>
            <p:ph type="title"/>
          </p:nvPr>
        </p:nvSpPr>
        <p:spPr>
          <a:xfrm>
            <a:off x="618062" y="4185749"/>
            <a:ext cx="9265771" cy="622836"/>
          </a:xfrm>
        </p:spPr>
        <p:txBody>
          <a:bodyPr>
            <a:normAutofit/>
          </a:bodyPr>
          <a:lstStyle/>
          <a:p>
            <a:r>
              <a:rPr lang="en-GB" sz="3100"/>
              <a:t>Developing a new mindset towards language education </a:t>
            </a:r>
          </a:p>
        </p:txBody>
      </p:sp>
      <p:sp>
        <p:nvSpPr>
          <p:cNvPr id="3" name="Content Placeholder 2">
            <a:extLst>
              <a:ext uri="{FF2B5EF4-FFF2-40B4-BE49-F238E27FC236}">
                <a16:creationId xmlns:a16="http://schemas.microsoft.com/office/drawing/2014/main" id="{6BC5330A-EDE1-49C0-921F-072B5DE6EDCE}"/>
              </a:ext>
            </a:extLst>
          </p:cNvPr>
          <p:cNvSpPr>
            <a:spLocks noGrp="1"/>
          </p:cNvSpPr>
          <p:nvPr>
            <p:ph idx="1"/>
          </p:nvPr>
        </p:nvSpPr>
        <p:spPr>
          <a:xfrm>
            <a:off x="618063" y="4856921"/>
            <a:ext cx="9565028" cy="1249240"/>
          </a:xfrm>
        </p:spPr>
        <p:txBody>
          <a:bodyPr>
            <a:normAutofit/>
          </a:bodyPr>
          <a:lstStyle/>
          <a:p>
            <a:pPr marL="0" indent="0">
              <a:buNone/>
            </a:pPr>
            <a:r>
              <a:rPr lang="en-GB" sz="1800"/>
              <a:t>The young people and their digital stories are a testament to the value of supporting multilingual repertories (whether first or second; foreign or heritage languages) in making sense of our life worlds. These stories are creative, but also critical of the status quo.</a:t>
            </a:r>
          </a:p>
          <a:p>
            <a:pPr marL="0" indent="0">
              <a:buNone/>
            </a:pPr>
            <a:endParaRPr lang="en-GB" sz="1800"/>
          </a:p>
          <a:p>
            <a:pPr marL="0" indent="0">
              <a:buNone/>
            </a:pPr>
            <a:endParaRPr lang="en-GB" sz="1800"/>
          </a:p>
        </p:txBody>
      </p:sp>
    </p:spTree>
    <p:extLst>
      <p:ext uri="{BB962C8B-B14F-4D97-AF65-F5344CB8AC3E}">
        <p14:creationId xmlns:p14="http://schemas.microsoft.com/office/powerpoint/2010/main" val="216537596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6CEF7-B1EC-4077-BD94-4E0E74DD5381}"/>
              </a:ext>
            </a:extLst>
          </p:cNvPr>
          <p:cNvSpPr>
            <a:spLocks noGrp="1"/>
          </p:cNvSpPr>
          <p:nvPr>
            <p:ph type="title"/>
          </p:nvPr>
        </p:nvSpPr>
        <p:spPr>
          <a:xfrm>
            <a:off x="411480" y="817626"/>
            <a:ext cx="4485861" cy="690372"/>
          </a:xfrm>
        </p:spPr>
        <p:txBody>
          <a:bodyPr anchor="b">
            <a:normAutofit/>
          </a:bodyPr>
          <a:lstStyle/>
          <a:p>
            <a:r>
              <a:rPr lang="en-GB" sz="3400" dirty="0"/>
              <a:t>Languages and cultures</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FCF6A76-8BD2-4DD4-9C88-8F265CA370F5}"/>
              </a:ext>
            </a:extLst>
          </p:cNvPr>
          <p:cNvSpPr>
            <a:spLocks noGrp="1"/>
          </p:cNvSpPr>
          <p:nvPr>
            <p:ph idx="1"/>
          </p:nvPr>
        </p:nvSpPr>
        <p:spPr>
          <a:xfrm>
            <a:off x="424465" y="1970151"/>
            <a:ext cx="4595210" cy="4451223"/>
          </a:xfrm>
        </p:spPr>
        <p:txBody>
          <a:bodyPr anchor="t">
            <a:normAutofit fontScale="92500" lnSpcReduction="20000"/>
          </a:bodyPr>
          <a:lstStyle/>
          <a:p>
            <a:pPr marL="0" indent="0">
              <a:buNone/>
            </a:pPr>
            <a:r>
              <a:rPr lang="en-GB" sz="2100" b="1" i="1" dirty="0"/>
              <a:t>Cinderella</a:t>
            </a:r>
          </a:p>
          <a:p>
            <a:pPr marL="0" indent="0">
              <a:buNone/>
            </a:pPr>
            <a:r>
              <a:rPr lang="en-GB" sz="2100" dirty="0"/>
              <a:t>Arabic-English</a:t>
            </a:r>
          </a:p>
          <a:p>
            <a:pPr marL="0" indent="0">
              <a:buNone/>
            </a:pPr>
            <a:endParaRPr lang="en-GB" sz="2100" dirty="0"/>
          </a:p>
          <a:p>
            <a:pPr marL="0" indent="0">
              <a:buNone/>
            </a:pPr>
            <a:r>
              <a:rPr lang="en-GB" sz="2100" dirty="0"/>
              <a:t>This digital storytelling is about Cinderella “the Arabic version”. The idea is to recreate the main events of Cinderella via reflecting Arabian customs, including clothes, music and language. We used digital images, hand drawings, microphone to record our voice, a camera and lots of discussion and imagination. </a:t>
            </a:r>
          </a:p>
          <a:p>
            <a:pPr marL="0" indent="0">
              <a:buNone/>
            </a:pPr>
            <a:endParaRPr lang="en-GB" sz="1500" dirty="0"/>
          </a:p>
          <a:p>
            <a:pPr marL="0" indent="0">
              <a:buNone/>
            </a:pPr>
            <a:r>
              <a:rPr lang="en-GB" sz="1500" dirty="0">
                <a:hlinkClick r:id="rId2"/>
              </a:rPr>
              <a:t>https://vimeo.com/149756541</a:t>
            </a:r>
            <a:endParaRPr lang="en-GB" sz="1500" dirty="0"/>
          </a:p>
          <a:p>
            <a:pPr marL="0" indent="0">
              <a:buNone/>
            </a:pPr>
            <a:endParaRPr lang="en-GB" sz="1500" dirty="0"/>
          </a:p>
          <a:p>
            <a:pPr marL="0" indent="0">
              <a:lnSpc>
                <a:spcPct val="120000"/>
              </a:lnSpc>
              <a:spcAft>
                <a:spcPts val="800"/>
              </a:spcAft>
              <a:buNone/>
            </a:pPr>
            <a:r>
              <a:rPr lang="en-GB" sz="1300" dirty="0">
                <a:solidFill>
                  <a:srgbClr val="000000"/>
                </a:solidFill>
                <a:effectLst/>
                <a:ea typeface="Calibri" panose="020F0502020204030204" pitchFamily="34" charset="0"/>
                <a:cs typeface="Kalinga" panose="020B0502040204020203" pitchFamily="34" charset="0"/>
              </a:rPr>
              <a:t>Anderson, J., Macleroy, V., &amp; Chung, Y-C. (2014). </a:t>
            </a:r>
            <a:r>
              <a:rPr lang="en-GB" sz="1300" i="1" dirty="0">
                <a:solidFill>
                  <a:srgbClr val="000000"/>
                </a:solidFill>
                <a:effectLst/>
                <a:ea typeface="Calibri" panose="020F0502020204030204" pitchFamily="34" charset="0"/>
                <a:cs typeface="Kalinga" panose="020B0502040204020203" pitchFamily="34" charset="0"/>
              </a:rPr>
              <a:t>Critical connections: Multilingual digital storytelling project. Handbook for teachers.</a:t>
            </a:r>
            <a:r>
              <a:rPr lang="en-GB" sz="1300" dirty="0">
                <a:solidFill>
                  <a:srgbClr val="000000"/>
                </a:solidFill>
                <a:effectLst/>
                <a:ea typeface="Calibri" panose="020F0502020204030204" pitchFamily="34" charset="0"/>
                <a:cs typeface="Kalinga" panose="020B0502040204020203" pitchFamily="34" charset="0"/>
              </a:rPr>
              <a:t> London, UK: Goldsmiths, University of London.</a:t>
            </a:r>
            <a:r>
              <a:rPr lang="en-GB" sz="1300" i="1" dirty="0">
                <a:solidFill>
                  <a:srgbClr val="000000"/>
                </a:solidFill>
                <a:effectLst/>
                <a:ea typeface="Calibri" panose="020F0502020204030204" pitchFamily="34" charset="0"/>
                <a:cs typeface="Kalinga" panose="020B0502040204020203" pitchFamily="34" charset="0"/>
              </a:rPr>
              <a:t> </a:t>
            </a:r>
            <a:endParaRPr lang="en-GB" sz="1300" dirty="0">
              <a:effectLst/>
              <a:ea typeface="Calibri" panose="020F0502020204030204" pitchFamily="34" charset="0"/>
              <a:cs typeface="Kalinga" panose="020B0502040204020203" pitchFamily="34" charset="0"/>
            </a:endParaRPr>
          </a:p>
          <a:p>
            <a:pPr marL="0" indent="0">
              <a:buNone/>
            </a:pPr>
            <a:endParaRPr lang="en-GB" sz="1500" dirty="0"/>
          </a:p>
          <a:p>
            <a:pPr marL="0" indent="0">
              <a:buNone/>
            </a:pPr>
            <a:endParaRPr lang="en-GB" sz="1500" dirty="0"/>
          </a:p>
          <a:p>
            <a:pPr marL="0" indent="0">
              <a:buNone/>
            </a:pPr>
            <a:endParaRPr lang="en-GB" sz="1500" dirty="0"/>
          </a:p>
          <a:p>
            <a:pPr marL="0" indent="0">
              <a:buNone/>
            </a:pPr>
            <a:endParaRPr lang="en-GB" sz="1500" dirty="0"/>
          </a:p>
          <a:p>
            <a:pPr marL="0" indent="0">
              <a:buNone/>
            </a:pPr>
            <a:endParaRPr lang="en-GB" sz="1500" dirty="0"/>
          </a:p>
          <a:p>
            <a:pPr marL="0" indent="0">
              <a:buNone/>
            </a:pPr>
            <a:endParaRPr lang="en-GB" sz="1500" dirty="0"/>
          </a:p>
        </p:txBody>
      </p:sp>
      <p:pic>
        <p:nvPicPr>
          <p:cNvPr id="7" name="Picture 6" descr="A picture containing table, pink, sitting, small&#10;&#10;Description automatically generated">
            <a:extLst>
              <a:ext uri="{FF2B5EF4-FFF2-40B4-BE49-F238E27FC236}">
                <a16:creationId xmlns:a16="http://schemas.microsoft.com/office/drawing/2014/main" id="{182EA711-9BD2-4FC2-843B-35C4A49FA785}"/>
              </a:ext>
            </a:extLst>
          </p:cNvPr>
          <p:cNvPicPr>
            <a:picLocks noChangeAspect="1"/>
          </p:cNvPicPr>
          <p:nvPr/>
        </p:nvPicPr>
        <p:blipFill rotWithShape="1">
          <a:blip r:embed="rId3">
            <a:extLst>
              <a:ext uri="{28A0092B-C50C-407E-A947-70E740481C1C}">
                <a14:useLocalDpi xmlns:a14="http://schemas.microsoft.com/office/drawing/2010/main" val="0"/>
              </a:ext>
            </a:extLst>
          </a:blip>
          <a:srcRect l="11951" r="21046"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30154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08AD-DBA9-4211-989C-F894DB01F988}"/>
              </a:ext>
            </a:extLst>
          </p:cNvPr>
          <p:cNvSpPr>
            <a:spLocks noGrp="1"/>
          </p:cNvSpPr>
          <p:nvPr>
            <p:ph type="title"/>
          </p:nvPr>
        </p:nvSpPr>
        <p:spPr>
          <a:xfrm>
            <a:off x="495946" y="365126"/>
            <a:ext cx="10857854" cy="1014224"/>
          </a:xfrm>
        </p:spPr>
        <p:txBody>
          <a:bodyPr>
            <a:normAutofit/>
          </a:bodyPr>
          <a:lstStyle/>
          <a:p>
            <a:r>
              <a:rPr lang="en-GB" sz="4000" dirty="0"/>
              <a:t>Modes of communication</a:t>
            </a:r>
          </a:p>
        </p:txBody>
      </p:sp>
      <p:sp>
        <p:nvSpPr>
          <p:cNvPr id="3" name="Content Placeholder 2">
            <a:extLst>
              <a:ext uri="{FF2B5EF4-FFF2-40B4-BE49-F238E27FC236}">
                <a16:creationId xmlns:a16="http://schemas.microsoft.com/office/drawing/2014/main" id="{9D1A456D-CB58-4725-9FEF-7928B7A5FC51}"/>
              </a:ext>
            </a:extLst>
          </p:cNvPr>
          <p:cNvSpPr>
            <a:spLocks noGrp="1"/>
          </p:cNvSpPr>
          <p:nvPr>
            <p:ph idx="1"/>
          </p:nvPr>
        </p:nvSpPr>
        <p:spPr>
          <a:xfrm>
            <a:off x="495946" y="1825625"/>
            <a:ext cx="4771380" cy="4667250"/>
          </a:xfrm>
        </p:spPr>
        <p:txBody>
          <a:bodyPr>
            <a:normAutofit fontScale="77500" lnSpcReduction="20000"/>
          </a:bodyPr>
          <a:lstStyle/>
          <a:p>
            <a:pPr marL="0" indent="0">
              <a:buNone/>
            </a:pPr>
            <a:r>
              <a:rPr lang="en-GB" sz="2600" b="1" i="1" dirty="0"/>
              <a:t>The Lost Boy and Girl </a:t>
            </a:r>
          </a:p>
          <a:p>
            <a:pPr marL="0" indent="0">
              <a:buNone/>
            </a:pPr>
            <a:r>
              <a:rPr lang="en-GB" sz="2600" dirty="0"/>
              <a:t>Estonian-English </a:t>
            </a:r>
          </a:p>
          <a:p>
            <a:pPr marL="0" indent="0">
              <a:buNone/>
            </a:pPr>
            <a:r>
              <a:rPr lang="en-GB" sz="2600" dirty="0"/>
              <a:t> </a:t>
            </a:r>
          </a:p>
          <a:p>
            <a:pPr marL="0" indent="0">
              <a:buNone/>
            </a:pPr>
            <a:r>
              <a:rPr lang="en-GB" sz="2600" dirty="0"/>
              <a:t>Two Estonian children are moving to London with their parents.  After a difficult beginning, they realise what belonging means to them. This is a short film made by Sade (Form 2) and Uku (Form 4). The makers have used the stop motion animation technique to bring their Lego bricks to life. </a:t>
            </a:r>
          </a:p>
          <a:p>
            <a:pPr marL="0" indent="0">
              <a:buNone/>
            </a:pPr>
            <a:endParaRPr lang="en-GB" sz="2600" dirty="0"/>
          </a:p>
          <a:p>
            <a:pPr marL="0" indent="0">
              <a:buNone/>
            </a:pPr>
            <a:r>
              <a:rPr lang="en-GB" sz="2100" dirty="0">
                <a:hlinkClick r:id="rId2"/>
              </a:rPr>
              <a:t>https://vimeo.com/220341659</a:t>
            </a:r>
            <a:endParaRPr lang="en-GB" sz="2100" dirty="0"/>
          </a:p>
          <a:p>
            <a:pPr marL="0" indent="0">
              <a:buNone/>
            </a:pPr>
            <a:endParaRPr lang="en-GB" sz="1500" dirty="0">
              <a:solidFill>
                <a:srgbClr val="000000"/>
              </a:solidFill>
              <a:effectLst/>
              <a:ea typeface="Times New Roman" panose="02020603050405020304" pitchFamily="18" charset="0"/>
            </a:endParaRPr>
          </a:p>
          <a:p>
            <a:pPr marL="0" indent="0">
              <a:buNone/>
            </a:pPr>
            <a:r>
              <a:rPr lang="en-GB" sz="1800" dirty="0">
                <a:solidFill>
                  <a:srgbClr val="000000"/>
                </a:solidFill>
                <a:effectLst/>
                <a:ea typeface="Times New Roman" panose="02020603050405020304" pitchFamily="18" charset="0"/>
              </a:rPr>
              <a:t>Macleroy, V. </a:t>
            </a:r>
            <a:r>
              <a:rPr lang="en-GB" sz="1800" dirty="0">
                <a:effectLst/>
                <a:ea typeface="Times New Roman" panose="02020603050405020304" pitchFamily="18" charset="0"/>
              </a:rPr>
              <a:t>(forthcoming 2022) </a:t>
            </a:r>
            <a:r>
              <a:rPr lang="en-GB" sz="1800" dirty="0">
                <a:solidFill>
                  <a:srgbClr val="000000"/>
                </a:solidFill>
                <a:effectLst/>
                <a:ea typeface="Times New Roman" panose="02020603050405020304" pitchFamily="18" charset="0"/>
              </a:rPr>
              <a:t>Siblings’ Multilingual Discourse. </a:t>
            </a:r>
            <a:r>
              <a:rPr lang="en-GB" sz="1800" dirty="0">
                <a:effectLst/>
                <a:ea typeface="Times New Roman" panose="02020603050405020304" pitchFamily="18" charset="0"/>
              </a:rPr>
              <a:t>In A. </a:t>
            </a:r>
            <a:r>
              <a:rPr lang="en-GB" sz="1800" dirty="0" err="1">
                <a:effectLst/>
                <a:ea typeface="Times New Roman" panose="02020603050405020304" pitchFamily="18" charset="0"/>
              </a:rPr>
              <a:t>Stavans</a:t>
            </a:r>
            <a:r>
              <a:rPr lang="en-GB" sz="1800" dirty="0">
                <a:effectLst/>
                <a:ea typeface="Times New Roman" panose="02020603050405020304" pitchFamily="18" charset="0"/>
              </a:rPr>
              <a:t> &amp; U. </a:t>
            </a:r>
            <a:r>
              <a:rPr lang="en-GB" sz="1800" dirty="0" err="1">
                <a:effectLst/>
                <a:ea typeface="Times New Roman" panose="02020603050405020304" pitchFamily="18" charset="0"/>
              </a:rPr>
              <a:t>Jessner</a:t>
            </a:r>
            <a:r>
              <a:rPr lang="en-GB" sz="1800" dirty="0">
                <a:effectLst/>
                <a:ea typeface="Times New Roman" panose="02020603050405020304" pitchFamily="18" charset="0"/>
              </a:rPr>
              <a:t> </a:t>
            </a:r>
            <a:r>
              <a:rPr lang="en-GB" sz="1800" i="1" dirty="0">
                <a:effectLst/>
                <a:ea typeface="Times New Roman" panose="02020603050405020304" pitchFamily="18" charset="0"/>
              </a:rPr>
              <a:t>The Cambridge Handbook of Child and Childhood Multilingualism. </a:t>
            </a:r>
            <a:r>
              <a:rPr lang="en-GB" sz="1800" dirty="0">
                <a:effectLst/>
                <a:ea typeface="Times New Roman" panose="02020603050405020304" pitchFamily="18" charset="0"/>
              </a:rPr>
              <a:t>Cambridge. Cambridge University Press</a:t>
            </a:r>
          </a:p>
          <a:p>
            <a:pPr marL="0" indent="0">
              <a:buNone/>
            </a:pPr>
            <a:endParaRPr lang="en-GB" dirty="0"/>
          </a:p>
          <a:p>
            <a:pPr marL="0" indent="0">
              <a:buNone/>
            </a:pPr>
            <a:endParaRPr lang="en-GB" dirty="0"/>
          </a:p>
        </p:txBody>
      </p:sp>
      <p:pic>
        <p:nvPicPr>
          <p:cNvPr id="10" name="Picture 9" descr="Diagram&#10;&#10;Description automatically generated">
            <a:extLst>
              <a:ext uri="{FF2B5EF4-FFF2-40B4-BE49-F238E27FC236}">
                <a16:creationId xmlns:a16="http://schemas.microsoft.com/office/drawing/2014/main" id="{CEB6766F-E933-4CE2-9A11-C620601F3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407" y="1690687"/>
            <a:ext cx="6634243" cy="4741109"/>
          </a:xfrm>
          <a:prstGeom prst="rect">
            <a:avLst/>
          </a:prstGeom>
        </p:spPr>
      </p:pic>
    </p:spTree>
    <p:extLst>
      <p:ext uri="{BB962C8B-B14F-4D97-AF65-F5344CB8AC3E}">
        <p14:creationId xmlns:p14="http://schemas.microsoft.com/office/powerpoint/2010/main" val="2078867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218D52D-5F84-4CA8-9C7B-36568F0EEC88}"/>
              </a:ext>
            </a:extLst>
          </p:cNvPr>
          <p:cNvSpPr>
            <a:spLocks noGrp="1"/>
          </p:cNvSpPr>
          <p:nvPr>
            <p:ph type="title"/>
          </p:nvPr>
        </p:nvSpPr>
        <p:spPr>
          <a:xfrm>
            <a:off x="371475" y="266700"/>
            <a:ext cx="10554830" cy="1407117"/>
          </a:xfrm>
        </p:spPr>
        <p:txBody>
          <a:bodyPr>
            <a:normAutofit fontScale="90000"/>
          </a:bodyPr>
          <a:lstStyle/>
          <a:p>
            <a:r>
              <a:rPr lang="en-GB" sz="3600" dirty="0">
                <a:solidFill>
                  <a:srgbClr val="000000"/>
                </a:solidFill>
              </a:rPr>
              <a:t>Ways of learning (cognitive, affective, multisensory, aesthetic) </a:t>
            </a:r>
            <a:br>
              <a:rPr lang="en-GB"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endParaRPr lang="en-GB" sz="2400" dirty="0">
              <a:solidFill>
                <a:srgbClr val="000000"/>
              </a:solidFill>
            </a:endParaRPr>
          </a:p>
        </p:txBody>
      </p:sp>
      <p:sp>
        <p:nvSpPr>
          <p:cNvPr id="3" name="Content Placeholder 2">
            <a:extLst>
              <a:ext uri="{FF2B5EF4-FFF2-40B4-BE49-F238E27FC236}">
                <a16:creationId xmlns:a16="http://schemas.microsoft.com/office/drawing/2014/main" id="{72558121-FD26-4AEE-9160-C0831F87C3D1}"/>
              </a:ext>
            </a:extLst>
          </p:cNvPr>
          <p:cNvSpPr>
            <a:spLocks noGrp="1"/>
          </p:cNvSpPr>
          <p:nvPr>
            <p:ph idx="1"/>
          </p:nvPr>
        </p:nvSpPr>
        <p:spPr>
          <a:xfrm>
            <a:off x="271220" y="2110109"/>
            <a:ext cx="4866468" cy="4481191"/>
          </a:xfrm>
        </p:spPr>
        <p:txBody>
          <a:bodyPr anchor="ctr">
            <a:noAutofit/>
          </a:bodyPr>
          <a:lstStyle/>
          <a:p>
            <a:pPr marL="0" indent="0">
              <a:buNone/>
            </a:pPr>
            <a:r>
              <a:rPr lang="en-GB" sz="2000" b="1" i="1" dirty="0">
                <a:solidFill>
                  <a:srgbClr val="000000"/>
                </a:solidFill>
              </a:rPr>
              <a:t>Telling Stories through Needle and Thread</a:t>
            </a:r>
          </a:p>
          <a:p>
            <a:pPr marL="0" indent="0">
              <a:buNone/>
            </a:pPr>
            <a:r>
              <a:rPr lang="en-GB" sz="1600" dirty="0">
                <a:solidFill>
                  <a:srgbClr val="000000"/>
                </a:solidFill>
              </a:rPr>
              <a:t>Bengali-English </a:t>
            </a:r>
          </a:p>
          <a:p>
            <a:pPr marL="0" indent="0">
              <a:buNone/>
            </a:pPr>
            <a:endParaRPr lang="en-GB" sz="1600" dirty="0">
              <a:solidFill>
                <a:srgbClr val="000000"/>
              </a:solidFill>
            </a:endParaRPr>
          </a:p>
          <a:p>
            <a:pPr marL="0" indent="0">
              <a:buNone/>
            </a:pPr>
            <a:r>
              <a:rPr lang="en-GB" sz="1600" dirty="0" err="1"/>
              <a:t>Nokshi</a:t>
            </a:r>
            <a:r>
              <a:rPr lang="en-GB" sz="1600" dirty="0"/>
              <a:t> Kantha is an embroidered quilt, made predominantly by unskilled village women from Bangladesh, which is sewn to tell a story. The students from Central Foundation Girls’ School recreated a story called ‘</a:t>
            </a:r>
            <a:r>
              <a:rPr lang="en-GB" sz="1600" dirty="0" err="1"/>
              <a:t>Nokshi</a:t>
            </a:r>
            <a:r>
              <a:rPr lang="en-GB" sz="1600" dirty="0"/>
              <a:t> </a:t>
            </a:r>
            <a:r>
              <a:rPr lang="en-GB" sz="1600" dirty="0" err="1"/>
              <a:t>Kanthar</a:t>
            </a:r>
            <a:r>
              <a:rPr lang="en-GB" sz="1600" dirty="0"/>
              <a:t> Math’ by a famous poet called Jasim Uddin, where the main character died of grief after her husband killed a man and left her. Before she died, she made a </a:t>
            </a:r>
            <a:r>
              <a:rPr lang="en-GB" sz="1600" dirty="0" err="1"/>
              <a:t>Nokshi</a:t>
            </a:r>
            <a:r>
              <a:rPr lang="en-GB" sz="1600" dirty="0"/>
              <a:t> Kantha and left it for her husband to understand her sorrow and grief.</a:t>
            </a:r>
            <a:endParaRPr lang="en-GB" sz="1600" dirty="0">
              <a:solidFill>
                <a:srgbClr val="000000"/>
              </a:solidFill>
            </a:endParaRPr>
          </a:p>
          <a:p>
            <a:pPr marL="0" indent="0">
              <a:buNone/>
            </a:pPr>
            <a:r>
              <a:rPr lang="en-GB" sz="1600" dirty="0">
                <a:solidFill>
                  <a:srgbClr val="000000"/>
                </a:solidFill>
                <a:hlinkClick r:id="rId3"/>
              </a:rPr>
              <a:t>https://vimeo.com/221408979</a:t>
            </a:r>
            <a:endParaRPr lang="en-GB" sz="1600" dirty="0">
              <a:solidFill>
                <a:srgbClr val="000000"/>
              </a:solidFill>
            </a:endParaRPr>
          </a:p>
          <a:p>
            <a:pPr marL="0" indent="0">
              <a:buNone/>
            </a:pPr>
            <a:endParaRPr lang="en-GB" sz="1600" dirty="0">
              <a:solidFill>
                <a:srgbClr val="000000"/>
              </a:solidFill>
            </a:endParaRPr>
          </a:p>
          <a:p>
            <a:pPr marL="0" indent="0">
              <a:buNone/>
            </a:pPr>
            <a:r>
              <a:rPr lang="en-GB" sz="1200" dirty="0">
                <a:solidFill>
                  <a:srgbClr val="000000"/>
                </a:solidFill>
              </a:rPr>
              <a:t>Macleroy. V. &amp; </a:t>
            </a:r>
            <a:r>
              <a:rPr lang="en-GB" sz="1200" dirty="0" err="1">
                <a:solidFill>
                  <a:srgbClr val="000000"/>
                </a:solidFill>
              </a:rPr>
              <a:t>Shamsad,S</a:t>
            </a:r>
            <a:r>
              <a:rPr lang="en-GB" sz="1200" dirty="0">
                <a:solidFill>
                  <a:srgbClr val="000000"/>
                </a:solidFill>
              </a:rPr>
              <a:t>. (2020): A moving story from Dhaka to London: revealing vibrant identities in young people’s intercultural encounters with mobile art, embroidery and artefacts, </a:t>
            </a:r>
            <a:r>
              <a:rPr lang="en-GB" sz="1200" i="1" dirty="0">
                <a:solidFill>
                  <a:srgbClr val="000000"/>
                </a:solidFill>
              </a:rPr>
              <a:t>Language and Intercultural Communication</a:t>
            </a:r>
          </a:p>
        </p:txBody>
      </p:sp>
      <p:pic>
        <p:nvPicPr>
          <p:cNvPr id="6" name="Picture 2">
            <a:extLst>
              <a:ext uri="{FF2B5EF4-FFF2-40B4-BE49-F238E27FC236}">
                <a16:creationId xmlns:a16="http://schemas.microsoft.com/office/drawing/2014/main" id="{62CAD99F-5F70-4BC6-AD6F-B9B1F857A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9163" y="2110109"/>
            <a:ext cx="6040650" cy="391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865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3A700B-D4B0-473B-8C9A-6C8AD9DD91FE}"/>
              </a:ext>
            </a:extLst>
          </p:cNvPr>
          <p:cNvSpPr>
            <a:spLocks noGrp="1"/>
          </p:cNvSpPr>
          <p:nvPr>
            <p:ph type="title"/>
          </p:nvPr>
        </p:nvSpPr>
        <p:spPr>
          <a:xfrm>
            <a:off x="196977" y="548464"/>
            <a:ext cx="4929914" cy="1698790"/>
          </a:xfrm>
        </p:spPr>
        <p:txBody>
          <a:bodyPr>
            <a:normAutofit/>
          </a:bodyPr>
          <a:lstStyle/>
          <a:p>
            <a:r>
              <a:rPr lang="en-GB" sz="4000" dirty="0"/>
              <a:t>Crossing curriculum borders</a:t>
            </a:r>
          </a:p>
        </p:txBody>
      </p:sp>
      <p:sp>
        <p:nvSpPr>
          <p:cNvPr id="3" name="Content Placeholder 2">
            <a:extLst>
              <a:ext uri="{FF2B5EF4-FFF2-40B4-BE49-F238E27FC236}">
                <a16:creationId xmlns:a16="http://schemas.microsoft.com/office/drawing/2014/main" id="{9A6172AF-2C60-4414-9D64-12EAF323587D}"/>
              </a:ext>
            </a:extLst>
          </p:cNvPr>
          <p:cNvSpPr>
            <a:spLocks noGrp="1"/>
          </p:cNvSpPr>
          <p:nvPr>
            <p:ph idx="1"/>
          </p:nvPr>
        </p:nvSpPr>
        <p:spPr>
          <a:xfrm>
            <a:off x="200025" y="2247254"/>
            <a:ext cx="4929914" cy="4362773"/>
          </a:xfrm>
        </p:spPr>
        <p:txBody>
          <a:bodyPr>
            <a:normAutofit fontScale="25000" lnSpcReduction="20000"/>
          </a:bodyPr>
          <a:lstStyle/>
          <a:p>
            <a:pPr marL="0" indent="0">
              <a:buNone/>
            </a:pPr>
            <a:r>
              <a:rPr lang="en-GB" sz="7200" b="1" i="1" dirty="0"/>
              <a:t>How weird is weird?</a:t>
            </a:r>
          </a:p>
          <a:p>
            <a:pPr marL="0" indent="0">
              <a:buNone/>
            </a:pPr>
            <a:r>
              <a:rPr lang="en-GB" sz="6400" dirty="0"/>
              <a:t>Mandarin Chinese-English</a:t>
            </a:r>
          </a:p>
          <a:p>
            <a:pPr marL="0" indent="0">
              <a:buNone/>
            </a:pPr>
            <a:endParaRPr lang="en-GB" sz="6400" dirty="0"/>
          </a:p>
          <a:p>
            <a:pPr marL="0" indent="0">
              <a:buNone/>
            </a:pPr>
            <a:r>
              <a:rPr lang="en-GB" sz="6400" b="0" i="0" dirty="0">
                <a:effectLst/>
              </a:rPr>
              <a:t>In our life, it is not unusual to see people who act a bit differently from others, such as a girl-like boy or a boy-like girl. Some might label them as being “weird”. But wouldn’t it be weird when we try all out to be different from others but show little tolerance to others’ being different? Though this digital story , we hope to raise the public awareness of gender-related bullying on campus and call for the fair treatment for those being stereotyped or discriminated. Thanks to them, we are able to live in a world that is colourful and beautiful</a:t>
            </a:r>
            <a:r>
              <a:rPr lang="en-GB" sz="7200" b="0" i="0" dirty="0">
                <a:effectLst/>
              </a:rPr>
              <a:t>.</a:t>
            </a:r>
            <a:endParaRPr lang="en-GB" sz="7200" dirty="0"/>
          </a:p>
          <a:p>
            <a:pPr marL="0" indent="0">
              <a:buNone/>
            </a:pPr>
            <a:endParaRPr lang="en-GB" sz="2000" dirty="0"/>
          </a:p>
          <a:p>
            <a:pPr marL="0" indent="0">
              <a:buNone/>
            </a:pPr>
            <a:r>
              <a:rPr lang="en-GB" sz="5600" dirty="0">
                <a:hlinkClick r:id="rId2"/>
              </a:rPr>
              <a:t>https://vimeo.com/169446882</a:t>
            </a:r>
            <a:endParaRPr lang="en-GB" sz="5600" dirty="0"/>
          </a:p>
          <a:p>
            <a:pPr marL="0" indent="0">
              <a:lnSpc>
                <a:spcPct val="115000"/>
              </a:lnSpc>
              <a:spcAft>
                <a:spcPts val="1000"/>
              </a:spcAft>
              <a:buNone/>
            </a:pPr>
            <a:r>
              <a:rPr lang="en-GB" sz="4400" dirty="0"/>
              <a:t>Chung, Y-C. &amp; Macleroy, V. (Forthcoming, Feb 2022) </a:t>
            </a:r>
            <a:r>
              <a:rPr lang="en-US" sz="4400" i="1" dirty="0">
                <a:effectLst/>
                <a:highlight>
                  <a:srgbClr val="FFFFFF"/>
                </a:highlight>
                <a:latin typeface="Times New Roman" panose="02020603050405020304" pitchFamily="18" charset="0"/>
                <a:ea typeface="PMingLiU" panose="02020500000000000000" pitchFamily="18" charset="-120"/>
              </a:rPr>
              <a:t>How Weird is Weird?</a:t>
            </a:r>
            <a:r>
              <a:rPr lang="en-US" sz="4400" dirty="0">
                <a:effectLst/>
                <a:highlight>
                  <a:srgbClr val="FFFFFF"/>
                </a:highlight>
                <a:latin typeface="Times New Roman" panose="02020603050405020304" pitchFamily="18" charset="0"/>
                <a:ea typeface="PMingLiU" panose="02020500000000000000" pitchFamily="18" charset="-120"/>
              </a:rPr>
              <a:t> Young people, activist citizenship and </a:t>
            </a:r>
            <a:r>
              <a:rPr lang="en-US" sz="4400" dirty="0" err="1">
                <a:effectLst/>
                <a:highlight>
                  <a:srgbClr val="FFFFFF"/>
                </a:highlight>
                <a:latin typeface="Times New Roman" panose="02020603050405020304" pitchFamily="18" charset="0"/>
                <a:ea typeface="PMingLiU" panose="02020500000000000000" pitchFamily="18" charset="-120"/>
              </a:rPr>
              <a:t>multivoiced</a:t>
            </a:r>
            <a:r>
              <a:rPr lang="en-US" sz="4400" dirty="0">
                <a:effectLst/>
                <a:highlight>
                  <a:srgbClr val="FFFFFF"/>
                </a:highlight>
                <a:latin typeface="Times New Roman" panose="02020603050405020304" pitchFamily="18" charset="0"/>
                <a:ea typeface="PMingLiU" panose="02020500000000000000" pitchFamily="18" charset="-120"/>
              </a:rPr>
              <a:t> digital stories. In</a:t>
            </a:r>
            <a:r>
              <a:rPr lang="en-US" sz="4400" dirty="0">
                <a:effectLst/>
                <a:latin typeface="Times New Roman" panose="02020603050405020304" pitchFamily="18" charset="0"/>
                <a:ea typeface="Times New Roman" panose="02020603050405020304" pitchFamily="18" charset="0"/>
              </a:rPr>
              <a:t> V. </a:t>
            </a:r>
            <a:r>
              <a:rPr lang="en-US" sz="4400" dirty="0" err="1">
                <a:effectLst/>
                <a:latin typeface="Times New Roman" panose="02020603050405020304" pitchFamily="18" charset="0"/>
                <a:ea typeface="Times New Roman" panose="02020603050405020304" pitchFamily="18" charset="0"/>
              </a:rPr>
              <a:t>Lytra</a:t>
            </a:r>
            <a:r>
              <a:rPr lang="en-US" sz="4400" dirty="0">
                <a:effectLst/>
                <a:latin typeface="Times New Roman" panose="02020603050405020304" pitchFamily="18" charset="0"/>
                <a:ea typeface="Times New Roman" panose="02020603050405020304" pitchFamily="18" charset="0"/>
              </a:rPr>
              <a:t>, C. Ros-</a:t>
            </a:r>
            <a:r>
              <a:rPr lang="en-US" sz="4400" dirty="0" err="1">
                <a:effectLst/>
                <a:latin typeface="Times New Roman" panose="02020603050405020304" pitchFamily="18" charset="0"/>
                <a:ea typeface="Times New Roman" panose="02020603050405020304" pitchFamily="18" charset="0"/>
              </a:rPr>
              <a:t>i</a:t>
            </a:r>
            <a:r>
              <a:rPr lang="en-US" sz="4400" dirty="0">
                <a:effectLst/>
                <a:latin typeface="Times New Roman" panose="02020603050405020304" pitchFamily="18" charset="0"/>
                <a:ea typeface="Times New Roman" panose="02020603050405020304" pitchFamily="18" charset="0"/>
              </a:rPr>
              <a:t>-</a:t>
            </a:r>
            <a:r>
              <a:rPr lang="en-US" sz="4400" dirty="0" err="1">
                <a:effectLst/>
                <a:latin typeface="Times New Roman" panose="02020603050405020304" pitchFamily="18" charset="0"/>
                <a:ea typeface="Times New Roman" panose="02020603050405020304" pitchFamily="18" charset="0"/>
              </a:rPr>
              <a:t>Solé</a:t>
            </a:r>
            <a:r>
              <a:rPr lang="en-US" sz="4400" dirty="0">
                <a:effectLst/>
                <a:latin typeface="Times New Roman" panose="02020603050405020304" pitchFamily="18" charset="0"/>
                <a:ea typeface="Times New Roman" panose="02020603050405020304" pitchFamily="18" charset="0"/>
              </a:rPr>
              <a:t>, J. Anderson, V. Macleroy (Eds): </a:t>
            </a:r>
            <a:r>
              <a:rPr lang="en-US" sz="4400" i="1" dirty="0">
                <a:latin typeface="Times New Roman" panose="02020603050405020304" pitchFamily="18" charset="0"/>
                <a:ea typeface="Times New Roman" panose="02020603050405020304" pitchFamily="18" charset="0"/>
              </a:rPr>
              <a:t>Liberating</a:t>
            </a:r>
            <a:r>
              <a:rPr lang="en-US" sz="4400" i="1" dirty="0">
                <a:effectLst/>
                <a:latin typeface="Times New Roman" panose="02020603050405020304" pitchFamily="18" charset="0"/>
                <a:ea typeface="Times New Roman" panose="02020603050405020304" pitchFamily="18" charset="0"/>
              </a:rPr>
              <a:t> Language Education. </a:t>
            </a:r>
            <a:r>
              <a:rPr lang="en-US" sz="4400" dirty="0">
                <a:effectLst/>
                <a:latin typeface="Times New Roman" panose="02020603050405020304" pitchFamily="18" charset="0"/>
                <a:ea typeface="Times New Roman" panose="02020603050405020304" pitchFamily="18" charset="0"/>
              </a:rPr>
              <a:t>Bristol: Multilingual Matters.</a:t>
            </a:r>
            <a:endParaRPr lang="en-GB" sz="4400" dirty="0">
              <a:effectLst/>
              <a:latin typeface="Calibri" panose="020F0502020204030204" pitchFamily="34" charset="0"/>
              <a:ea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endParaRPr>
          </a:p>
          <a:p>
            <a:pPr marL="0" indent="0">
              <a:buNone/>
            </a:pPr>
            <a:endParaRPr lang="en-GB" sz="1800" dirty="0">
              <a:effectLst/>
              <a:latin typeface="Arial" panose="020B0604020202020204" pitchFamily="34" charset="0"/>
              <a:ea typeface="PMingLiU" panose="02020500000000000000" pitchFamily="18" charset="-120"/>
            </a:endParaRPr>
          </a:p>
          <a:p>
            <a:pPr marL="0" indent="0">
              <a:buNone/>
            </a:pPr>
            <a:endParaRPr lang="en-GB" sz="2000" dirty="0"/>
          </a:p>
          <a:p>
            <a:endParaRPr lang="en-GB" sz="2000" dirty="0"/>
          </a:p>
          <a:p>
            <a:pPr marL="0" indent="0">
              <a:buNone/>
            </a:pPr>
            <a:endParaRPr lang="en-GB" sz="2000" dirty="0"/>
          </a:p>
        </p:txBody>
      </p:sp>
      <p:pic>
        <p:nvPicPr>
          <p:cNvPr id="4" name="Picture 3" descr="A group of palm trees next to a tree&#10;&#10;Description automatically generated">
            <a:extLst>
              <a:ext uri="{FF2B5EF4-FFF2-40B4-BE49-F238E27FC236}">
                <a16:creationId xmlns:a16="http://schemas.microsoft.com/office/drawing/2014/main" id="{73D8F3BE-676A-458B-8AC0-8F67FAC06221}"/>
              </a:ext>
            </a:extLst>
          </p:cNvPr>
          <p:cNvPicPr/>
          <p:nvPr/>
        </p:nvPicPr>
        <p:blipFill rotWithShape="1">
          <a:blip r:embed="rId3">
            <a:extLst>
              <a:ext uri="{28A0092B-C50C-407E-A947-70E740481C1C}">
                <a14:useLocalDpi xmlns:a14="http://schemas.microsoft.com/office/drawing/2010/main" val="0"/>
              </a:ext>
            </a:extLst>
          </a:blip>
          <a:srcRect l="12248" r="29371" b="-1"/>
          <a:stretch/>
        </p:blipFill>
        <p:spPr bwMode="auto">
          <a:xfrm>
            <a:off x="5339166" y="10"/>
            <a:ext cx="6852833" cy="6857990"/>
          </a:xfrm>
          <a:prstGeom prst="rect">
            <a:avLst/>
          </a:prstGeom>
          <a:noFill/>
          <a:effectLst/>
        </p:spPr>
      </p:pic>
    </p:spTree>
    <p:extLst>
      <p:ext uri="{BB962C8B-B14F-4D97-AF65-F5344CB8AC3E}">
        <p14:creationId xmlns:p14="http://schemas.microsoft.com/office/powerpoint/2010/main" val="4288539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642B6-959F-4BF8-8BC7-83A0B6981C85}"/>
              </a:ext>
            </a:extLst>
          </p:cNvPr>
          <p:cNvSpPr>
            <a:spLocks noGrp="1"/>
          </p:cNvSpPr>
          <p:nvPr>
            <p:ph type="title"/>
          </p:nvPr>
        </p:nvSpPr>
        <p:spPr>
          <a:xfrm>
            <a:off x="495946" y="365125"/>
            <a:ext cx="10857854" cy="1306443"/>
          </a:xfrm>
        </p:spPr>
        <p:txBody>
          <a:bodyPr>
            <a:normAutofit/>
          </a:bodyPr>
          <a:lstStyle/>
          <a:p>
            <a:r>
              <a:rPr lang="en-GB" sz="4000" dirty="0"/>
              <a:t>Transformative pedagogy</a:t>
            </a:r>
          </a:p>
        </p:txBody>
      </p:sp>
      <p:sp>
        <p:nvSpPr>
          <p:cNvPr id="3" name="Content Placeholder 2">
            <a:extLst>
              <a:ext uri="{FF2B5EF4-FFF2-40B4-BE49-F238E27FC236}">
                <a16:creationId xmlns:a16="http://schemas.microsoft.com/office/drawing/2014/main" id="{B75A0BFE-5393-48F3-A411-7748BA732E28}"/>
              </a:ext>
            </a:extLst>
          </p:cNvPr>
          <p:cNvSpPr>
            <a:spLocks noGrp="1"/>
          </p:cNvSpPr>
          <p:nvPr>
            <p:ph idx="1"/>
          </p:nvPr>
        </p:nvSpPr>
        <p:spPr>
          <a:xfrm>
            <a:off x="381001" y="1671568"/>
            <a:ext cx="4640450" cy="4907463"/>
          </a:xfrm>
        </p:spPr>
        <p:txBody>
          <a:bodyPr>
            <a:normAutofit/>
          </a:bodyPr>
          <a:lstStyle/>
          <a:p>
            <a:pPr marL="0" indent="0">
              <a:buNone/>
            </a:pPr>
            <a:r>
              <a:rPr lang="en-GB" sz="2000" b="1" i="1" dirty="0"/>
              <a:t>The B.A.D. Robot</a:t>
            </a:r>
          </a:p>
          <a:p>
            <a:pPr marL="0" indent="0">
              <a:buNone/>
            </a:pPr>
            <a:r>
              <a:rPr lang="en-GB" sz="2000" dirty="0"/>
              <a:t>Hungarian-Portuguese-English</a:t>
            </a:r>
          </a:p>
          <a:p>
            <a:pPr marL="0" indent="0">
              <a:buNone/>
            </a:pPr>
            <a:endParaRPr lang="en-GB" sz="2000" dirty="0"/>
          </a:p>
          <a:p>
            <a:pPr marL="0" indent="0">
              <a:buNone/>
            </a:pPr>
            <a:r>
              <a:rPr lang="en-GB" sz="1600" b="0" i="0" dirty="0">
                <a:solidFill>
                  <a:srgbClr val="1A2E3B"/>
                </a:solidFill>
                <a:effectLst/>
              </a:rPr>
              <a:t>After a decade of war and conflicts, the world has finally achieved total peace. However, the past should never be forgotten. An old robot from the far past, finally wakes up after a 100 years nap. This may just change everything he knows. Does he still belong to this world? This is a trilingual movie, with dialogues in English, Hungarian and Portuguese.</a:t>
            </a:r>
            <a:endParaRPr lang="en-GB" sz="1600" dirty="0"/>
          </a:p>
          <a:p>
            <a:pPr marL="0" indent="0">
              <a:buNone/>
            </a:pPr>
            <a:endParaRPr lang="en-GB" sz="1700" dirty="0">
              <a:hlinkClick r:id="rId2"/>
            </a:endParaRPr>
          </a:p>
          <a:p>
            <a:pPr marL="0" indent="0">
              <a:buNone/>
            </a:pPr>
            <a:r>
              <a:rPr lang="en-GB" sz="1700" dirty="0">
                <a:hlinkClick r:id="rId2"/>
              </a:rPr>
              <a:t>https://vimeo.com/220581681</a:t>
            </a:r>
            <a:endParaRPr lang="en-GB" sz="1700" dirty="0"/>
          </a:p>
          <a:p>
            <a:pPr marL="0" indent="0">
              <a:buNone/>
            </a:pPr>
            <a:endParaRPr lang="en-GB" sz="1700" dirty="0"/>
          </a:p>
          <a:p>
            <a:pPr marL="0" indent="0">
              <a:buNone/>
            </a:pPr>
            <a:r>
              <a:rPr lang="en-GB" sz="1200" dirty="0"/>
              <a:t>Anderson, J. and Macleroy. V. </a:t>
            </a:r>
            <a:r>
              <a:rPr lang="en-GB" sz="1200" dirty="0">
                <a:solidFill>
                  <a:srgbClr val="000000"/>
                </a:solidFill>
                <a:effectLst/>
                <a:ea typeface="Times New Roman" panose="02020603050405020304" pitchFamily="18" charset="0"/>
              </a:rPr>
              <a:t>(2021) </a:t>
            </a:r>
            <a:r>
              <a:rPr lang="en-GB" sz="1200" dirty="0">
                <a:effectLst/>
                <a:ea typeface="Times New Roman" panose="02020603050405020304" pitchFamily="18" charset="0"/>
              </a:rPr>
              <a:t>Stories, Communities, Voices: revitalising language learning through digital media within a project-based framework. </a:t>
            </a:r>
            <a:r>
              <a:rPr lang="en-GB" sz="1200" dirty="0">
                <a:solidFill>
                  <a:srgbClr val="000000"/>
                </a:solidFill>
                <a:effectLst/>
                <a:ea typeface="Times New Roman" panose="02020603050405020304" pitchFamily="18" charset="0"/>
              </a:rPr>
              <a:t>M. Thomas &amp; K. Yamazaki (Eds) </a:t>
            </a:r>
            <a:r>
              <a:rPr lang="en-GB" sz="1200" i="1" dirty="0">
                <a:solidFill>
                  <a:srgbClr val="000000"/>
                </a:solidFill>
                <a:effectLst/>
                <a:ea typeface="Times New Roman" panose="02020603050405020304" pitchFamily="18" charset="0"/>
              </a:rPr>
              <a:t>Project-based Language Learning and CALL: Theory and Practice.</a:t>
            </a:r>
            <a:r>
              <a:rPr lang="en-GB" sz="1200" dirty="0">
                <a:solidFill>
                  <a:srgbClr val="000000"/>
                </a:solidFill>
                <a:effectLst/>
                <a:ea typeface="Times New Roman" panose="02020603050405020304" pitchFamily="18" charset="0"/>
              </a:rPr>
              <a:t> Texas: CALICO.</a:t>
            </a:r>
            <a:endParaRPr lang="en-GB" sz="1200" dirty="0">
              <a:effectLst/>
              <a:ea typeface="Times New Roman" panose="02020603050405020304" pitchFamily="18" charset="0"/>
            </a:endParaRPr>
          </a:p>
          <a:p>
            <a:pPr marL="0" indent="0">
              <a:buNone/>
            </a:pPr>
            <a:endParaRPr lang="en-GB" sz="1200" dirty="0"/>
          </a:p>
        </p:txBody>
      </p:sp>
      <p:pic>
        <p:nvPicPr>
          <p:cNvPr id="5" name="Picture 4" descr="A picture containing text, floor, indoor, desk&#10;&#10;Description automatically generated">
            <a:extLst>
              <a:ext uri="{FF2B5EF4-FFF2-40B4-BE49-F238E27FC236}">
                <a16:creationId xmlns:a16="http://schemas.microsoft.com/office/drawing/2014/main" id="{1BF73673-3EEF-441F-AA38-82B578A4D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149" y="1671568"/>
            <a:ext cx="6423850" cy="4823368"/>
          </a:xfrm>
          <a:prstGeom prst="rect">
            <a:avLst/>
          </a:prstGeom>
        </p:spPr>
      </p:pic>
    </p:spTree>
    <p:extLst>
      <p:ext uri="{BB962C8B-B14F-4D97-AF65-F5344CB8AC3E}">
        <p14:creationId xmlns:p14="http://schemas.microsoft.com/office/powerpoint/2010/main" val="3429214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7EE520-E202-4AFA-B531-57263DA4E9AE}"/>
              </a:ext>
            </a:extLst>
          </p:cNvPr>
          <p:cNvSpPr>
            <a:spLocks noGrp="1"/>
          </p:cNvSpPr>
          <p:nvPr>
            <p:ph type="title"/>
          </p:nvPr>
        </p:nvSpPr>
        <p:spPr>
          <a:xfrm>
            <a:off x="294468" y="365125"/>
            <a:ext cx="11059332" cy="1306443"/>
          </a:xfrm>
        </p:spPr>
        <p:txBody>
          <a:bodyPr>
            <a:normAutofit/>
          </a:bodyPr>
          <a:lstStyle/>
          <a:p>
            <a:r>
              <a:rPr lang="en-GB" sz="4000" dirty="0"/>
              <a:t>School, home, local and global communities</a:t>
            </a:r>
          </a:p>
        </p:txBody>
      </p:sp>
      <p:sp>
        <p:nvSpPr>
          <p:cNvPr id="3" name="Content Placeholder 2">
            <a:extLst>
              <a:ext uri="{FF2B5EF4-FFF2-40B4-BE49-F238E27FC236}">
                <a16:creationId xmlns:a16="http://schemas.microsoft.com/office/drawing/2014/main" id="{A07D382D-B29D-482A-A22A-AFED57943C13}"/>
              </a:ext>
            </a:extLst>
          </p:cNvPr>
          <p:cNvSpPr>
            <a:spLocks noGrp="1"/>
          </p:cNvSpPr>
          <p:nvPr>
            <p:ph idx="1"/>
          </p:nvPr>
        </p:nvSpPr>
        <p:spPr>
          <a:xfrm>
            <a:off x="228600" y="1671568"/>
            <a:ext cx="4762374" cy="4710182"/>
          </a:xfrm>
        </p:spPr>
        <p:txBody>
          <a:bodyPr>
            <a:normAutofit fontScale="77500" lnSpcReduction="20000"/>
          </a:bodyPr>
          <a:lstStyle/>
          <a:p>
            <a:pPr marL="0" indent="0">
              <a:buNone/>
            </a:pPr>
            <a:r>
              <a:rPr lang="en-GB" sz="2300" b="1" i="1" dirty="0"/>
              <a:t>The Indestructible Belonging</a:t>
            </a:r>
          </a:p>
          <a:p>
            <a:pPr marL="0" indent="0">
              <a:buNone/>
            </a:pPr>
            <a:r>
              <a:rPr lang="en-GB" sz="2300" dirty="0"/>
              <a:t>Mandarin Chinese-English </a:t>
            </a:r>
          </a:p>
          <a:p>
            <a:pPr marL="0" indent="0">
              <a:buNone/>
            </a:pPr>
            <a:r>
              <a:rPr lang="en-GB" sz="2300" dirty="0"/>
              <a:t> </a:t>
            </a:r>
          </a:p>
          <a:p>
            <a:pPr marL="0" indent="0">
              <a:buNone/>
            </a:pPr>
            <a:r>
              <a:rPr lang="en-GB" sz="2300" dirty="0"/>
              <a:t>This film was created by the Year 5 children and facilitated by the teacher. This film is about how the </a:t>
            </a:r>
            <a:r>
              <a:rPr lang="en-GB" sz="2300" dirty="0" err="1"/>
              <a:t>Pingpu</a:t>
            </a:r>
            <a:r>
              <a:rPr lang="en-GB" sz="2300" dirty="0"/>
              <a:t> Tribe is fighting for their long-lost recognition of  being aborigines. The children visited their community and spoke to the elders in the Tribe as well as scholars. They surprisingly found some old photographs taken by a British photographer. This is their story and they would like to share with you and with their descendants. </a:t>
            </a:r>
          </a:p>
          <a:p>
            <a:pPr marL="0" indent="0">
              <a:buNone/>
            </a:pPr>
            <a:endParaRPr lang="en-GB" sz="2000" dirty="0"/>
          </a:p>
          <a:p>
            <a:pPr marL="0" indent="0">
              <a:buNone/>
            </a:pPr>
            <a:r>
              <a:rPr lang="en-GB" sz="2000" dirty="0">
                <a:hlinkClick r:id="rId2"/>
              </a:rPr>
              <a:t>https://vimeo.com/221545542</a:t>
            </a:r>
            <a:endParaRPr lang="en-GB" sz="2000" dirty="0"/>
          </a:p>
          <a:p>
            <a:pPr marL="0" indent="0">
              <a:buNone/>
            </a:pPr>
            <a:endParaRPr lang="en-GB" sz="2000" dirty="0"/>
          </a:p>
          <a:p>
            <a:pPr marL="0" marR="0" lvl="0" indent="0" algn="l" defTabSz="914400" rtl="0" eaLnBrk="1" fontAlgn="auto" latinLnBrk="0" hangingPunct="1">
              <a:lnSpc>
                <a:spcPct val="115000"/>
              </a:lnSpc>
              <a:spcBef>
                <a:spcPts val="1000"/>
              </a:spcBef>
              <a:spcAft>
                <a:spcPts val="100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Chung, Y-C. &amp; Macleroy, V. (Forthcoming, Feb 2022) </a:t>
            </a:r>
            <a:r>
              <a:rPr kumimoji="0" lang="en-US" sz="1300" b="0" i="1"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PMingLiU" panose="02020500000000000000" pitchFamily="18" charset="-120"/>
                <a:cs typeface="+mn-cs"/>
              </a:rPr>
              <a:t>How Weird is Weird?</a:t>
            </a:r>
            <a:r>
              <a:rPr kumimoji="0" lang="en-US" sz="13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PMingLiU" panose="02020500000000000000" pitchFamily="18" charset="-120"/>
                <a:cs typeface="+mn-cs"/>
              </a:rPr>
              <a:t> Young people, activist citizenship and </a:t>
            </a:r>
            <a:r>
              <a:rPr kumimoji="0" lang="en-US" sz="1300" b="0" i="0" u="none" strike="noStrike" kern="1200" cap="none" spc="0" normalizeH="0" baseline="0" noProof="0" dirty="0" err="1">
                <a:ln>
                  <a:noFill/>
                </a:ln>
                <a:solidFill>
                  <a:prstClr val="black"/>
                </a:solidFill>
                <a:effectLst/>
                <a:highlight>
                  <a:srgbClr val="FFFFFF"/>
                </a:highlight>
                <a:uLnTx/>
                <a:uFillTx/>
                <a:latin typeface="Times New Roman" panose="02020603050405020304" pitchFamily="18" charset="0"/>
                <a:ea typeface="PMingLiU" panose="02020500000000000000" pitchFamily="18" charset="-120"/>
                <a:cs typeface="+mn-cs"/>
              </a:rPr>
              <a:t>multivoiced</a:t>
            </a:r>
            <a:r>
              <a:rPr kumimoji="0" lang="en-US" sz="1300" b="0" i="0" u="none" strike="noStrike" kern="1200" cap="none" spc="0" normalizeH="0" baseline="0" noProof="0" dirty="0">
                <a:ln>
                  <a:noFill/>
                </a:ln>
                <a:solidFill>
                  <a:prstClr val="black"/>
                </a:solidFill>
                <a:effectLst/>
                <a:highlight>
                  <a:srgbClr val="FFFFFF"/>
                </a:highlight>
                <a:uLnTx/>
                <a:uFillTx/>
                <a:latin typeface="Times New Roman" panose="02020603050405020304" pitchFamily="18" charset="0"/>
                <a:ea typeface="PMingLiU" panose="02020500000000000000" pitchFamily="18" charset="-120"/>
                <a:cs typeface="+mn-cs"/>
              </a:rPr>
              <a:t> digital stories. In </a:t>
            </a: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 </a:t>
            </a:r>
            <a:r>
              <a:rPr kumimoji="0" lang="en-US" sz="13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Lytra</a:t>
            </a: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 Ros-</a:t>
            </a:r>
            <a:r>
              <a:rPr kumimoji="0" lang="en-US" sz="13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13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Solé</a:t>
            </a: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J. Anderson &amp; V. Macleroy (Eds): </a:t>
            </a:r>
            <a:r>
              <a:rPr lang="en-US" sz="1300" i="1" dirty="0">
                <a:solidFill>
                  <a:prstClr val="black"/>
                </a:solidFill>
                <a:latin typeface="Times New Roman" panose="02020603050405020304" pitchFamily="18" charset="0"/>
                <a:ea typeface="Times New Roman" panose="02020603050405020304" pitchFamily="18" charset="0"/>
              </a:rPr>
              <a:t>Liberating</a:t>
            </a:r>
            <a:r>
              <a:rPr kumimoji="0" lang="en-US" sz="13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Language Education. </a:t>
            </a: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Bristol: Multilingual Matters.</a:t>
            </a:r>
            <a:endParaRPr kumimoji="0" lang="en-GB" sz="13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p>
        </p:txBody>
      </p:sp>
      <p:pic>
        <p:nvPicPr>
          <p:cNvPr id="4" name="Picture 3">
            <a:extLst>
              <a:ext uri="{FF2B5EF4-FFF2-40B4-BE49-F238E27FC236}">
                <a16:creationId xmlns:a16="http://schemas.microsoft.com/office/drawing/2014/main" id="{F5F2F67D-EFEF-4894-AD78-FFFFB40BD601}"/>
              </a:ext>
            </a:extLst>
          </p:cNvPr>
          <p:cNvPicPr/>
          <p:nvPr/>
        </p:nvPicPr>
        <p:blipFill rotWithShape="1">
          <a:blip r:embed="rId3">
            <a:extLst>
              <a:ext uri="{28A0092B-C50C-407E-A947-70E740481C1C}">
                <a14:useLocalDpi xmlns:a14="http://schemas.microsoft.com/office/drawing/2010/main" val="0"/>
              </a:ext>
            </a:extLst>
          </a:blip>
          <a:srcRect r="8718" b="-1"/>
          <a:stretch/>
        </p:blipFill>
        <p:spPr bwMode="auto">
          <a:xfrm>
            <a:off x="5423724" y="1863886"/>
            <a:ext cx="6170299" cy="4224808"/>
          </a:xfrm>
          <a:prstGeom prst="rect">
            <a:avLst/>
          </a:prstGeom>
          <a:noFill/>
        </p:spPr>
      </p:pic>
    </p:spTree>
    <p:extLst>
      <p:ext uri="{BB962C8B-B14F-4D97-AF65-F5344CB8AC3E}">
        <p14:creationId xmlns:p14="http://schemas.microsoft.com/office/powerpoint/2010/main" val="3665699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C6B9B8-95FB-4AB6-AE9D-F4A16683DD64}"/>
              </a:ext>
            </a:extLst>
          </p:cNvPr>
          <p:cNvSpPr>
            <a:spLocks noGrp="1"/>
          </p:cNvSpPr>
          <p:nvPr>
            <p:ph type="title"/>
          </p:nvPr>
        </p:nvSpPr>
        <p:spPr>
          <a:xfrm>
            <a:off x="379709" y="452241"/>
            <a:ext cx="4812224" cy="2153041"/>
          </a:xfrm>
        </p:spPr>
        <p:txBody>
          <a:bodyPr vert="horz" lIns="91440" tIns="45720" rIns="91440" bIns="45720" rtlCol="0" anchor="b">
            <a:normAutofit/>
          </a:bodyPr>
          <a:lstStyle/>
          <a:p>
            <a:r>
              <a:rPr kumimoji="0" lang="en-US" sz="2800" b="1" i="0" u="none" strike="noStrike" kern="1200" cap="none" spc="0" normalizeH="0" baseline="0" noProof="0" dirty="0">
                <a:ln>
                  <a:noFill/>
                </a:ln>
                <a:solidFill>
                  <a:prstClr val="black"/>
                </a:solidFill>
                <a:effectLst/>
                <a:uLnTx/>
                <a:uFillTx/>
                <a:ea typeface="+mn-ea"/>
                <a:cs typeface="+mn-cs"/>
              </a:rPr>
              <a:t>Critical Connections Project (2012-ongoing)</a:t>
            </a:r>
            <a:br>
              <a:rPr kumimoji="0" lang="en-US" sz="2800" b="1" i="0" u="none" strike="noStrike" kern="1200" cap="none" spc="0" normalizeH="0" baseline="0" noProof="0" dirty="0">
                <a:ln>
                  <a:noFill/>
                </a:ln>
                <a:solidFill>
                  <a:prstClr val="black"/>
                </a:solidFill>
                <a:effectLst/>
                <a:uLnTx/>
                <a:uFillTx/>
                <a:ea typeface="+mn-ea"/>
                <a:cs typeface="+mn-cs"/>
              </a:rPr>
            </a:br>
            <a:br>
              <a:rPr kumimoji="0" lang="en-US" sz="2800" b="1" i="0" u="none" strike="noStrike" kern="1200" cap="none" spc="0" normalizeH="0" baseline="0" noProof="0" dirty="0">
                <a:ln>
                  <a:noFill/>
                </a:ln>
                <a:solidFill>
                  <a:prstClr val="black"/>
                </a:solidFill>
                <a:effectLst/>
                <a:uLnTx/>
                <a:uFillTx/>
                <a:ea typeface="+mn-ea"/>
                <a:cs typeface="+mn-cs"/>
              </a:rPr>
            </a:br>
            <a:r>
              <a:rPr lang="en-US" sz="2200" b="1" dirty="0">
                <a:solidFill>
                  <a:prstClr val="black"/>
                </a:solidFill>
                <a:ea typeface="+mn-ea"/>
                <a:cs typeface="+mn-cs"/>
              </a:rPr>
              <a:t>P</a:t>
            </a:r>
            <a:r>
              <a:rPr kumimoji="0" lang="en-US" sz="2200" b="1" i="0" u="none" strike="noStrike" kern="1200" cap="none" spc="0" normalizeH="0" baseline="0" noProof="0" dirty="0" err="1">
                <a:ln>
                  <a:noFill/>
                </a:ln>
                <a:solidFill>
                  <a:prstClr val="black"/>
                </a:solidFill>
                <a:effectLst/>
                <a:uLnTx/>
                <a:uFillTx/>
                <a:ea typeface="+mn-ea"/>
                <a:cs typeface="+mn-cs"/>
              </a:rPr>
              <a:t>roject</a:t>
            </a:r>
            <a:r>
              <a:rPr kumimoji="0" lang="en-US" sz="2200" b="1" i="0" u="none" strike="noStrike" kern="1200" cap="none" spc="0" normalizeH="0" baseline="0" noProof="0" dirty="0">
                <a:ln>
                  <a:noFill/>
                </a:ln>
                <a:solidFill>
                  <a:prstClr val="black"/>
                </a:solidFill>
                <a:effectLst/>
                <a:uLnTx/>
                <a:uFillTx/>
                <a:ea typeface="+mn-ea"/>
                <a:cs typeface="+mn-cs"/>
              </a:rPr>
              <a:t>-Based Language Learning (PBLL) using digital technologies</a:t>
            </a:r>
            <a:b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br>
            <a:endParaRPr lang="en-US" sz="1400" dirty="0"/>
          </a:p>
        </p:txBody>
      </p:sp>
      <p:sp>
        <p:nvSpPr>
          <p:cNvPr id="10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ontent Placeholder 85">
            <a:extLst>
              <a:ext uri="{FF2B5EF4-FFF2-40B4-BE49-F238E27FC236}">
                <a16:creationId xmlns:a16="http://schemas.microsoft.com/office/drawing/2014/main" id="{3999EF8F-4914-4808-BE26-A007E9F6A40E}"/>
              </a:ext>
            </a:extLst>
          </p:cNvPr>
          <p:cNvSpPr>
            <a:spLocks noGrp="1"/>
          </p:cNvSpPr>
          <p:nvPr>
            <p:ph idx="1"/>
          </p:nvPr>
        </p:nvSpPr>
        <p:spPr>
          <a:xfrm>
            <a:off x="379708" y="2872898"/>
            <a:ext cx="4626245" cy="3845559"/>
          </a:xfrm>
        </p:spPr>
        <p:txBody>
          <a:bodyPr>
            <a:normAutofit fontScale="92500" lnSpcReduction="10000"/>
          </a:bodyPr>
          <a:lstStyle/>
          <a:p>
            <a:pPr marL="0" indent="0">
              <a:buNone/>
            </a:pPr>
            <a:r>
              <a:rPr kumimoji="0" lang="en-GB" sz="2400" b="0" i="0" u="none" strike="noStrike" kern="1200" cap="none" spc="0" normalizeH="0" baseline="0" noProof="0" dirty="0">
                <a:ln>
                  <a:noFill/>
                </a:ln>
                <a:solidFill>
                  <a:prstClr val="black"/>
                </a:solidFill>
                <a:effectLst/>
                <a:uLnTx/>
                <a:uFillTx/>
                <a:ea typeface="Calibri" panose="020F0502020204030204" pitchFamily="34" charset="0"/>
                <a:cs typeface="+mj-cs"/>
              </a:rPr>
              <a:t>‘Digital storytelling opens up space for experimentation, for multimodal and potentially multilingual bricolage, for expanding lifeworlds, and for developing voice’ (p. 232). </a:t>
            </a:r>
          </a:p>
          <a:p>
            <a:pPr marL="0" indent="0">
              <a:buNone/>
            </a:pPr>
            <a:br>
              <a:rPr kumimoji="0" lang="en-US" sz="2400" b="1" i="0" u="none" strike="noStrike" kern="1200" cap="none" spc="0" normalizeH="0" baseline="0" noProof="0" dirty="0">
                <a:ln>
                  <a:noFill/>
                </a:ln>
                <a:solidFill>
                  <a:prstClr val="black"/>
                </a:solidFill>
                <a:effectLst/>
                <a:uLnTx/>
                <a:uFillTx/>
                <a:ea typeface="+mj-ea"/>
                <a:cs typeface="+mj-cs"/>
              </a:rPr>
            </a:br>
            <a:r>
              <a:rPr kumimoji="0" lang="de-DE" sz="1300" b="0" i="0" u="none" strike="noStrike" kern="1200" cap="none" spc="0" normalizeH="0" baseline="0" noProof="0" dirty="0">
                <a:ln>
                  <a:noFill/>
                </a:ln>
                <a:solidFill>
                  <a:prstClr val="black"/>
                </a:solidFill>
                <a:effectLst/>
                <a:uLnTx/>
                <a:uFillTx/>
                <a:ea typeface="Arial Unicode MS"/>
                <a:cs typeface="Arial Unicode MS"/>
              </a:rPr>
              <a:t>Anderson, J. &amp; Macleroy, V. (2021) Stories, Communities, Voices: Revitalising Language Learning Through Digital Media within a Project-based Pedagogical Framework. In M. Thomas and K. Yamazaki (eds) </a:t>
            </a:r>
            <a:r>
              <a:rPr kumimoji="0" lang="de-DE" sz="1300" b="0" i="1" u="none" strike="noStrike" kern="1200" cap="none" spc="0" normalizeH="0" baseline="0" noProof="0" dirty="0">
                <a:ln>
                  <a:noFill/>
                </a:ln>
                <a:solidFill>
                  <a:prstClr val="black"/>
                </a:solidFill>
                <a:effectLst/>
                <a:uLnTx/>
                <a:uFillTx/>
                <a:ea typeface="Arial Unicode MS"/>
                <a:cs typeface="Arial Unicode MS"/>
              </a:rPr>
              <a:t>Project-Based Language Learning and CALL: From Virtual Exchange to Social Justice.</a:t>
            </a:r>
            <a:r>
              <a:rPr kumimoji="0" lang="de-DE" sz="1300" b="0" i="0" u="none" strike="noStrike" kern="1200" cap="none" spc="0" normalizeH="0" baseline="0" noProof="0" dirty="0">
                <a:ln>
                  <a:noFill/>
                </a:ln>
                <a:solidFill>
                  <a:prstClr val="black"/>
                </a:solidFill>
                <a:effectLst/>
                <a:uLnTx/>
                <a:uFillTx/>
                <a:ea typeface="Arial Unicode MS"/>
                <a:cs typeface="Arial Unicode MS"/>
              </a:rPr>
              <a:t> Sheffield: Equinox Publishing Ltd, pp 245-276. </a:t>
            </a:r>
          </a:p>
          <a:p>
            <a:pPr marL="0" indent="0">
              <a:buNone/>
            </a:pPr>
            <a:endParaRPr kumimoji="0" lang="en-GB" sz="1800" b="0" i="0" u="none" strike="noStrike" kern="1200" cap="none" spc="0" normalizeH="0" baseline="0" noProof="0" dirty="0">
              <a:ln>
                <a:noFill/>
              </a:ln>
              <a:solidFill>
                <a:prstClr val="black"/>
              </a:solidFill>
              <a:effectLst/>
              <a:uLnTx/>
              <a:uFillTx/>
              <a:ea typeface="Arial Unicode MS"/>
              <a:cs typeface="Arial Unicode MS"/>
            </a:endParaRPr>
          </a:p>
          <a:p>
            <a:pPr marL="0" indent="0">
              <a:buNone/>
            </a:pPr>
            <a:br>
              <a:rPr kumimoji="0" lang="en-GB" sz="1800" b="0" i="0" u="none" strike="noStrike" kern="1200" cap="none" spc="0" normalizeH="0" baseline="0" noProof="0" dirty="0">
                <a:ln>
                  <a:noFill/>
                </a:ln>
                <a:solidFill>
                  <a:prstClr val="black"/>
                </a:solidFill>
                <a:effectLst/>
                <a:uLnTx/>
                <a:uFillTx/>
                <a:ea typeface="Arial Unicode MS"/>
                <a:cs typeface="Arial Unicode MS"/>
              </a:rPr>
            </a:br>
            <a:br>
              <a:rPr kumimoji="0" lang="en-US" sz="13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GB" sz="1300" b="0" i="0" u="none" strike="noStrike" kern="1200" cap="none" spc="0" normalizeH="0" baseline="0" noProof="0" dirty="0">
                <a:ln>
                  <a:noFill/>
                </a:ln>
                <a:solidFill>
                  <a:prstClr val="black"/>
                </a:solidFill>
                <a:effectLst/>
                <a:uLnTx/>
                <a:uFillTx/>
                <a:latin typeface="Kings Caslon Text"/>
                <a:ea typeface="Times New Roman" panose="02020603050405020304" pitchFamily="18" charset="0"/>
                <a:cs typeface="Times New Roman" panose="02020603050405020304" pitchFamily="18" charset="0"/>
              </a:rPr>
            </a:br>
            <a:endParaRPr lang="en-US" sz="2200" dirty="0"/>
          </a:p>
        </p:txBody>
      </p:sp>
      <p:pic>
        <p:nvPicPr>
          <p:cNvPr id="11" name="Content Placeholder 10" descr="A person holding a globe&#10;&#10;Description automatically generated with medium confidence">
            <a:extLst>
              <a:ext uri="{FF2B5EF4-FFF2-40B4-BE49-F238E27FC236}">
                <a16:creationId xmlns:a16="http://schemas.microsoft.com/office/drawing/2014/main" id="{398EDFB8-B961-4B85-9D53-757E7AF4904D}"/>
              </a:ext>
            </a:extLst>
          </p:cNvPr>
          <p:cNvPicPr>
            <a:picLocks noChangeAspect="1"/>
          </p:cNvPicPr>
          <p:nvPr/>
        </p:nvPicPr>
        <p:blipFill rotWithShape="1">
          <a:blip r:embed="rId2"/>
          <a:srcRect l="31842" r="1173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2" name="Picture 11">
            <a:extLst>
              <a:ext uri="{FF2B5EF4-FFF2-40B4-BE49-F238E27FC236}">
                <a16:creationId xmlns:a16="http://schemas.microsoft.com/office/drawing/2014/main" id="{6A3235F4-0D16-45C8-A9DE-C30E61F3F857}"/>
              </a:ext>
            </a:extLst>
          </p:cNvPr>
          <p:cNvPicPr>
            <a:picLocks noChangeAspect="1"/>
          </p:cNvPicPr>
          <p:nvPr/>
        </p:nvPicPr>
        <p:blipFill>
          <a:blip r:embed="rId3"/>
          <a:stretch>
            <a:fillRect/>
          </a:stretch>
        </p:blipFill>
        <p:spPr>
          <a:xfrm>
            <a:off x="515167" y="5444912"/>
            <a:ext cx="1932758" cy="691352"/>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6DCCC178-2078-4475-8F4C-6D95FE7C8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693" y="5438404"/>
            <a:ext cx="1543498" cy="894006"/>
          </a:xfrm>
          <a:prstGeom prst="rect">
            <a:avLst/>
          </a:prstGeom>
        </p:spPr>
      </p:pic>
      <p:pic>
        <p:nvPicPr>
          <p:cNvPr id="16" name="Picture 15" descr="Logo&#10;&#10;Description automatically generated">
            <a:extLst>
              <a:ext uri="{FF2B5EF4-FFF2-40B4-BE49-F238E27FC236}">
                <a16:creationId xmlns:a16="http://schemas.microsoft.com/office/drawing/2014/main" id="{23D5FB1B-EA95-4FF8-8CFE-286E10E4EF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848" y="6171757"/>
            <a:ext cx="2122551" cy="546701"/>
          </a:xfrm>
          <a:prstGeom prst="rect">
            <a:avLst/>
          </a:prstGeom>
        </p:spPr>
      </p:pic>
    </p:spTree>
    <p:extLst>
      <p:ext uri="{BB962C8B-B14F-4D97-AF65-F5344CB8AC3E}">
        <p14:creationId xmlns:p14="http://schemas.microsoft.com/office/powerpoint/2010/main" val="3715566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D72C-2DF3-4ECE-A3AE-185F13FAE97A}"/>
              </a:ext>
            </a:extLst>
          </p:cNvPr>
          <p:cNvSpPr>
            <a:spLocks noGrp="1"/>
          </p:cNvSpPr>
          <p:nvPr>
            <p:ph type="title"/>
          </p:nvPr>
        </p:nvSpPr>
        <p:spPr/>
        <p:txBody>
          <a:bodyPr/>
          <a:lstStyle/>
          <a:p>
            <a:r>
              <a:rPr lang="en-GB" dirty="0"/>
              <a:t>Becoming a multilingual activist</a:t>
            </a:r>
          </a:p>
        </p:txBody>
      </p:sp>
      <p:sp>
        <p:nvSpPr>
          <p:cNvPr id="3" name="Content Placeholder 2">
            <a:extLst>
              <a:ext uri="{FF2B5EF4-FFF2-40B4-BE49-F238E27FC236}">
                <a16:creationId xmlns:a16="http://schemas.microsoft.com/office/drawing/2014/main" id="{6EF85047-8A12-4C1B-A6FF-66167FCF9AB5}"/>
              </a:ext>
            </a:extLst>
          </p:cNvPr>
          <p:cNvSpPr>
            <a:spLocks noGrp="1"/>
          </p:cNvSpPr>
          <p:nvPr>
            <p:ph idx="1"/>
          </p:nvPr>
        </p:nvSpPr>
        <p:spPr>
          <a:xfrm>
            <a:off x="838199" y="1825625"/>
            <a:ext cx="10622797" cy="3622029"/>
          </a:xfrm>
        </p:spPr>
        <p:txBody>
          <a:bodyPr>
            <a:normAutofit fontScale="25000" lnSpcReduction="20000"/>
          </a:bodyPr>
          <a:lstStyle/>
          <a:p>
            <a:pPr marL="0" indent="0">
              <a:buNone/>
            </a:pPr>
            <a:r>
              <a:rPr lang="en-GB" sz="7200" dirty="0"/>
              <a:t>How can the Critical Connections MDST project make change happen?</a:t>
            </a:r>
          </a:p>
          <a:p>
            <a:pPr marL="0" indent="0">
              <a:buNone/>
            </a:pPr>
            <a:endParaRPr lang="en-GB" sz="7200" dirty="0"/>
          </a:p>
          <a:p>
            <a:r>
              <a:rPr lang="en-GB" sz="7200" dirty="0">
                <a:solidFill>
                  <a:srgbClr val="000000"/>
                </a:solidFill>
                <a:effectLst/>
                <a:ea typeface="Calibri" panose="020F0502020204030204" pitchFamily="34" charset="0"/>
              </a:rPr>
              <a:t>Supporting multilingual repertories (whether first or second; foreign or heritage languages).</a:t>
            </a:r>
          </a:p>
          <a:p>
            <a:r>
              <a:rPr lang="en-GB" sz="7200" dirty="0">
                <a:solidFill>
                  <a:srgbClr val="000000"/>
                </a:solidFill>
                <a:ea typeface="Calibri" panose="020F0502020204030204" pitchFamily="34" charset="0"/>
              </a:rPr>
              <a:t>Understanding y</a:t>
            </a:r>
            <a:r>
              <a:rPr lang="en-GB" sz="7200" dirty="0">
                <a:solidFill>
                  <a:srgbClr val="000000"/>
                </a:solidFill>
                <a:effectLst/>
                <a:ea typeface="Calibri" panose="020F0502020204030204" pitchFamily="34" charset="0"/>
              </a:rPr>
              <a:t>oung people’s digital stories are creative, but also critical of the status quo. </a:t>
            </a:r>
          </a:p>
          <a:p>
            <a:r>
              <a:rPr lang="en-GB" sz="7200" dirty="0">
                <a:solidFill>
                  <a:srgbClr val="000000"/>
                </a:solidFill>
                <a:ea typeface="Calibri" panose="020F0502020204030204" pitchFamily="34" charset="0"/>
                <a:cs typeface="Times New Roman" panose="02020603050405020304" pitchFamily="18" charset="0"/>
              </a:rPr>
              <a:t>Challenging </a:t>
            </a:r>
            <a:r>
              <a:rPr lang="en-GB" sz="7200" dirty="0">
                <a:solidFill>
                  <a:srgbClr val="000000"/>
                </a:solidFill>
                <a:effectLst/>
                <a:ea typeface="Calibri" panose="020F0502020204030204" pitchFamily="34" charset="0"/>
                <a:cs typeface="Times New Roman" panose="02020603050405020304" pitchFamily="18" charset="0"/>
              </a:rPr>
              <a:t>the lack of imagination and time given in our current educational systems to local languages and cultures.</a:t>
            </a:r>
            <a:endParaRPr lang="en-GB" sz="7200" dirty="0">
              <a:effectLst/>
              <a:ea typeface="Calibri" panose="020F0502020204030204" pitchFamily="34" charset="0"/>
              <a:cs typeface="Times New Roman" panose="02020603050405020304" pitchFamily="18" charset="0"/>
            </a:endParaRPr>
          </a:p>
          <a:p>
            <a:r>
              <a:rPr lang="en-GB" sz="7200" dirty="0">
                <a:solidFill>
                  <a:srgbClr val="000000"/>
                </a:solidFill>
                <a:effectLst/>
                <a:ea typeface="Calibri" panose="020F0502020204030204" pitchFamily="34" charset="0"/>
                <a:cs typeface="Times New Roman" panose="02020603050405020304" pitchFamily="18" charset="0"/>
              </a:rPr>
              <a:t>Recognising project-based learning as a key way to open spaces for multilingualism. </a:t>
            </a:r>
          </a:p>
          <a:p>
            <a:r>
              <a:rPr lang="en-GB" sz="7200" dirty="0">
                <a:solidFill>
                  <a:srgbClr val="000000"/>
                </a:solidFill>
                <a:ea typeface="Calibri" panose="020F0502020204030204" pitchFamily="34" charset="0"/>
                <a:cs typeface="Times New Roman" panose="02020603050405020304" pitchFamily="18" charset="0"/>
              </a:rPr>
              <a:t>Seeing s</a:t>
            </a:r>
            <a:r>
              <a:rPr lang="en-GB" sz="7200" dirty="0">
                <a:solidFill>
                  <a:srgbClr val="000000"/>
                </a:solidFill>
                <a:effectLst/>
                <a:ea typeface="Calibri" panose="020F0502020204030204" pitchFamily="34" charset="0"/>
                <a:cs typeface="Times New Roman" panose="02020603050405020304" pitchFamily="18" charset="0"/>
              </a:rPr>
              <a:t>chools as the stepping off point to provide resources and structures for project-based learning to happen.</a:t>
            </a:r>
          </a:p>
          <a:p>
            <a:r>
              <a:rPr lang="en-GB" sz="7200" dirty="0">
                <a:solidFill>
                  <a:srgbClr val="000000"/>
                </a:solidFill>
                <a:ea typeface="Calibri" panose="020F0502020204030204" pitchFamily="34" charset="0"/>
                <a:cs typeface="Times New Roman" panose="02020603050405020304" pitchFamily="18" charset="0"/>
              </a:rPr>
              <a:t>Acknowledging c</a:t>
            </a:r>
            <a:r>
              <a:rPr lang="en-GB" sz="7200" dirty="0">
                <a:solidFill>
                  <a:srgbClr val="000000"/>
                </a:solidFill>
                <a:effectLst/>
                <a:ea typeface="Calibri" panose="020F0502020204030204" pitchFamily="34" charset="0"/>
                <a:cs typeface="Times New Roman" panose="02020603050405020304" pitchFamily="18" charset="0"/>
              </a:rPr>
              <a:t>ommunities, both offline and online, can provide real audiences and feedback for students’ work.</a:t>
            </a:r>
          </a:p>
          <a:p>
            <a:r>
              <a:rPr lang="en-GB" sz="7200" dirty="0">
                <a:solidFill>
                  <a:srgbClr val="000000"/>
                </a:solidFill>
                <a:ea typeface="Calibri" panose="020F0502020204030204" pitchFamily="34" charset="0"/>
                <a:cs typeface="Times New Roman" panose="02020603050405020304" pitchFamily="18" charset="0"/>
              </a:rPr>
              <a:t>Opening up opportunities for a</a:t>
            </a:r>
            <a:r>
              <a:rPr lang="en-GB" sz="7200" dirty="0">
                <a:solidFill>
                  <a:srgbClr val="000000"/>
                </a:solidFill>
                <a:effectLst/>
                <a:ea typeface="Calibri" panose="020F0502020204030204" pitchFamily="34" charset="0"/>
                <a:cs typeface="Times New Roman" panose="02020603050405020304" pitchFamily="18" charset="0"/>
              </a:rPr>
              <a:t>ctivist citizenship.</a:t>
            </a:r>
          </a:p>
          <a:p>
            <a:r>
              <a:rPr lang="en-GB" sz="7200" dirty="0">
                <a:solidFill>
                  <a:srgbClr val="000000"/>
                </a:solidFill>
                <a:ea typeface="Calibri" panose="020F0502020204030204" pitchFamily="34" charset="0"/>
              </a:rPr>
              <a:t>V</a:t>
            </a:r>
            <a:r>
              <a:rPr lang="en-GB" sz="7200" dirty="0">
                <a:solidFill>
                  <a:srgbClr val="000000"/>
                </a:solidFill>
                <a:effectLst/>
                <a:ea typeface="Calibri" panose="020F0502020204030204" pitchFamily="34" charset="0"/>
              </a:rPr>
              <a:t>aluing children’s multilingualism as vital to their sense of identity and well-being and the way they learn and access the curriculum. </a:t>
            </a:r>
          </a:p>
          <a:p>
            <a:pPr marL="0" indent="0">
              <a:buNone/>
            </a:pPr>
            <a:endParaRPr lang="en-GB" sz="7200" i="1" dirty="0"/>
          </a:p>
          <a:p>
            <a:pPr marL="0" indent="0">
              <a:buNone/>
            </a:pPr>
            <a:r>
              <a:rPr lang="de-DE" sz="5600" dirty="0">
                <a:ln>
                  <a:noFill/>
                </a:ln>
                <a:solidFill>
                  <a:srgbClr val="000000"/>
                </a:solidFill>
                <a:effectLst/>
                <a:ea typeface="Arial Unicode MS"/>
                <a:cs typeface="Arial Unicode MS"/>
              </a:rPr>
              <a:t>Anderson, J. &amp; Macleroy, V. (November, 2021) What is a multilingualism activist? Multilingual moves: Changing the mindset of teachers and policy makers. In </a:t>
            </a:r>
            <a:r>
              <a:rPr lang="en-GB" sz="5600" dirty="0">
                <a:ln>
                  <a:noFill/>
                </a:ln>
                <a:solidFill>
                  <a:srgbClr val="000000"/>
                </a:solidFill>
                <a:effectLst/>
                <a:ea typeface="Arial Unicode MS"/>
                <a:cs typeface="Arial Unicode MS"/>
              </a:rPr>
              <a:t>A. de Medeiros &amp; D. Kelly (Eds) </a:t>
            </a:r>
            <a:r>
              <a:rPr lang="en-GB" sz="5600" i="1" dirty="0">
                <a:ln>
                  <a:noFill/>
                </a:ln>
                <a:solidFill>
                  <a:srgbClr val="000000"/>
                </a:solidFill>
                <a:effectLst/>
                <a:ea typeface="Arial Unicode MS"/>
                <a:cs typeface="Arial Unicode MS"/>
              </a:rPr>
              <a:t>Language Debates. </a:t>
            </a:r>
            <a:r>
              <a:rPr lang="en-GB" sz="5600" dirty="0">
                <a:ln>
                  <a:noFill/>
                </a:ln>
                <a:solidFill>
                  <a:srgbClr val="000000"/>
                </a:solidFill>
                <a:effectLst/>
                <a:ea typeface="Arial Unicode MS"/>
                <a:cs typeface="Arial Unicode MS"/>
              </a:rPr>
              <a:t>London: Hodder and Stoughton Publishers. </a:t>
            </a:r>
          </a:p>
          <a:p>
            <a:pPr marL="0" indent="0">
              <a:lnSpc>
                <a:spcPct val="107000"/>
              </a:lnSpc>
              <a:spcAft>
                <a:spcPts val="800"/>
              </a:spcAft>
              <a:buNone/>
            </a:pPr>
            <a:r>
              <a:rPr lang="en-GB" sz="7200" dirty="0">
                <a:effectLst/>
                <a:ea typeface="Calibri" panose="020F0502020204030204" pitchFamily="34" charset="0"/>
                <a:cs typeface="Times New Roman" panose="02020603050405020304" pitchFamily="18" charset="0"/>
              </a:rPr>
              <a:t> </a:t>
            </a:r>
          </a:p>
          <a:p>
            <a:pPr marL="0" indent="0">
              <a:buNone/>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3172366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FD0E1-6453-4D40-8FEA-D6CF337C99A6}"/>
              </a:ext>
            </a:extLst>
          </p:cNvPr>
          <p:cNvSpPr>
            <a:spLocks noGrp="1"/>
          </p:cNvSpPr>
          <p:nvPr>
            <p:ph type="title"/>
          </p:nvPr>
        </p:nvSpPr>
        <p:spPr>
          <a:xfrm>
            <a:off x="838200" y="170481"/>
            <a:ext cx="10367075" cy="1078505"/>
          </a:xfrm>
        </p:spPr>
        <p:txBody>
          <a:bodyPr/>
          <a:lstStyle/>
          <a:p>
            <a:r>
              <a:rPr lang="en-GB" dirty="0"/>
              <a:t>Young multilingual environmental activists</a:t>
            </a:r>
          </a:p>
        </p:txBody>
      </p:sp>
      <p:pic>
        <p:nvPicPr>
          <p:cNvPr id="4" name="Content Placeholder 3">
            <a:extLst>
              <a:ext uri="{FF2B5EF4-FFF2-40B4-BE49-F238E27FC236}">
                <a16:creationId xmlns:a16="http://schemas.microsoft.com/office/drawing/2014/main" id="{9321E92B-3B8D-499F-B113-2A5F3A289D73}"/>
              </a:ext>
            </a:extLst>
          </p:cNvPr>
          <p:cNvPicPr>
            <a:picLocks noGrp="1" noChangeAspect="1"/>
          </p:cNvPicPr>
          <p:nvPr>
            <p:ph idx="1"/>
          </p:nvPr>
        </p:nvPicPr>
        <p:blipFill>
          <a:blip r:embed="rId2"/>
          <a:stretch>
            <a:fillRect/>
          </a:stretch>
        </p:blipFill>
        <p:spPr>
          <a:xfrm>
            <a:off x="6547450" y="1120129"/>
            <a:ext cx="5412075" cy="4538251"/>
          </a:xfrm>
          <a:prstGeom prst="rect">
            <a:avLst/>
          </a:prstGeom>
        </p:spPr>
      </p:pic>
      <p:pic>
        <p:nvPicPr>
          <p:cNvPr id="5" name="Picture 4">
            <a:extLst>
              <a:ext uri="{FF2B5EF4-FFF2-40B4-BE49-F238E27FC236}">
                <a16:creationId xmlns:a16="http://schemas.microsoft.com/office/drawing/2014/main" id="{C5D8A59B-F6C7-49A4-880C-F4B6E0A968A3}"/>
              </a:ext>
            </a:extLst>
          </p:cNvPr>
          <p:cNvPicPr>
            <a:picLocks noChangeAspect="1"/>
          </p:cNvPicPr>
          <p:nvPr/>
        </p:nvPicPr>
        <p:blipFill>
          <a:blip r:embed="rId3"/>
          <a:stretch>
            <a:fillRect/>
          </a:stretch>
        </p:blipFill>
        <p:spPr>
          <a:xfrm>
            <a:off x="986725" y="1120129"/>
            <a:ext cx="4276238" cy="3209872"/>
          </a:xfrm>
          <a:prstGeom prst="rect">
            <a:avLst/>
          </a:prstGeom>
        </p:spPr>
      </p:pic>
      <p:sp>
        <p:nvSpPr>
          <p:cNvPr id="7" name="TextBox 6">
            <a:extLst>
              <a:ext uri="{FF2B5EF4-FFF2-40B4-BE49-F238E27FC236}">
                <a16:creationId xmlns:a16="http://schemas.microsoft.com/office/drawing/2014/main" id="{8A831113-16BB-42E3-A1C8-1898235C4C08}"/>
              </a:ext>
            </a:extLst>
          </p:cNvPr>
          <p:cNvSpPr txBox="1"/>
          <p:nvPr/>
        </p:nvSpPr>
        <p:spPr>
          <a:xfrm>
            <a:off x="302217" y="4455763"/>
            <a:ext cx="6114081" cy="2585323"/>
          </a:xfrm>
          <a:prstGeom prst="rect">
            <a:avLst/>
          </a:prstGeom>
          <a:noFill/>
        </p:spPr>
        <p:txBody>
          <a:bodyPr wrap="square">
            <a:spAutoFit/>
          </a:bodyPr>
          <a:lstStyle/>
          <a:p>
            <a:r>
              <a:rPr lang="en-GB" b="1" dirty="0"/>
              <a:t>Our Planet Digital Festival 2021</a:t>
            </a:r>
          </a:p>
          <a:p>
            <a:endParaRPr lang="en-GB" b="1" dirty="0"/>
          </a:p>
          <a:p>
            <a:r>
              <a:rPr lang="en-GB" dirty="0"/>
              <a:t>The digital storytelling festival connects young people with their environment, cultural heritage, and languages. The festival celebrates the multilingual lives of young people through the bi- and multi- lingual digital stories they have created during the pandemic.</a:t>
            </a:r>
          </a:p>
          <a:p>
            <a:r>
              <a:rPr lang="en-GB" dirty="0">
                <a:hlinkClick r:id="rId4"/>
              </a:rPr>
              <a:t>https://goldsmithsmdst.com/digital-stories/</a:t>
            </a:r>
            <a:endParaRPr lang="en-GB" dirty="0"/>
          </a:p>
          <a:p>
            <a:endParaRPr lang="en-GB" dirty="0"/>
          </a:p>
        </p:txBody>
      </p:sp>
    </p:spTree>
    <p:extLst>
      <p:ext uri="{BB962C8B-B14F-4D97-AF65-F5344CB8AC3E}">
        <p14:creationId xmlns:p14="http://schemas.microsoft.com/office/powerpoint/2010/main" val="2978438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36F4-CB5E-453E-8065-EB5387117781}"/>
              </a:ext>
            </a:extLst>
          </p:cNvPr>
          <p:cNvSpPr>
            <a:spLocks noGrp="1"/>
          </p:cNvSpPr>
          <p:nvPr>
            <p:ph type="title"/>
          </p:nvPr>
        </p:nvSpPr>
        <p:spPr>
          <a:xfrm>
            <a:off x="286719" y="365126"/>
            <a:ext cx="11067081" cy="1037472"/>
          </a:xfrm>
        </p:spPr>
        <p:txBody>
          <a:bodyPr>
            <a:normAutofit/>
          </a:bodyPr>
          <a:lstStyle/>
          <a:p>
            <a:r>
              <a:rPr lang="en-GB" sz="4000" dirty="0"/>
              <a:t>Critical Connections Project 2021-22</a:t>
            </a:r>
          </a:p>
        </p:txBody>
      </p:sp>
      <p:sp>
        <p:nvSpPr>
          <p:cNvPr id="7" name="TextBox 6">
            <a:extLst>
              <a:ext uri="{FF2B5EF4-FFF2-40B4-BE49-F238E27FC236}">
                <a16:creationId xmlns:a16="http://schemas.microsoft.com/office/drawing/2014/main" id="{B4B0678F-A48E-4D64-9831-3E66C25E523E}"/>
              </a:ext>
            </a:extLst>
          </p:cNvPr>
          <p:cNvSpPr txBox="1"/>
          <p:nvPr/>
        </p:nvSpPr>
        <p:spPr>
          <a:xfrm>
            <a:off x="953146" y="3090767"/>
            <a:ext cx="5354664" cy="1482072"/>
          </a:xfrm>
          <a:prstGeom prst="rect">
            <a:avLst/>
          </a:prstGeom>
          <a:noFill/>
        </p:spPr>
        <p:txBody>
          <a:bodyPr wrap="square">
            <a:spAutoFit/>
          </a:bodyPr>
          <a:lstStyle/>
          <a:p>
            <a:pPr marL="457200">
              <a:lnSpc>
                <a:spcPct val="107000"/>
              </a:lnSpc>
              <a:spcAft>
                <a:spcPts val="800"/>
              </a:spcAft>
            </a:pPr>
            <a:endParaRPr lang="en-GB" sz="1200" dirty="0">
              <a:effectLst/>
              <a:latin typeface="Calibri" panose="020F0502020204030204" pitchFamily="34" charset="0"/>
              <a:ea typeface="PMingLiU" panose="02020500000000000000" pitchFamily="18" charset="-120"/>
              <a:cs typeface="Times New Roman" panose="02020603050405020304" pitchFamily="18" charset="0"/>
            </a:endParaRPr>
          </a:p>
          <a:p>
            <a:pPr marL="457200">
              <a:lnSpc>
                <a:spcPct val="107000"/>
              </a:lnSpc>
              <a:spcAft>
                <a:spcPts val="800"/>
              </a:spcAft>
            </a:pPr>
            <a:endParaRPr lang="en-GB" sz="1200" dirty="0">
              <a:latin typeface="Calibri" panose="020F0502020204030204" pitchFamily="34" charset="0"/>
              <a:ea typeface="PMingLiU" panose="02020500000000000000" pitchFamily="18" charset="-120"/>
              <a:cs typeface="Times New Roman" panose="02020603050405020304" pitchFamily="18" charset="0"/>
            </a:endParaRPr>
          </a:p>
          <a:p>
            <a:pPr marL="457200">
              <a:lnSpc>
                <a:spcPct val="107000"/>
              </a:lnSpc>
              <a:spcAft>
                <a:spcPts val="800"/>
              </a:spcAft>
            </a:pPr>
            <a:endParaRPr lang="en-GB" sz="1200" dirty="0">
              <a:effectLst/>
              <a:latin typeface="Calibri" panose="020F0502020204030204" pitchFamily="34" charset="0"/>
              <a:ea typeface="PMingLiU" panose="02020500000000000000" pitchFamily="18" charset="-120"/>
              <a:cs typeface="Times New Roman" panose="02020603050405020304" pitchFamily="18" charset="0"/>
            </a:endParaRPr>
          </a:p>
          <a:p>
            <a:pPr marL="457200">
              <a:lnSpc>
                <a:spcPct val="107000"/>
              </a:lnSpc>
              <a:spcAft>
                <a:spcPts val="800"/>
              </a:spcAft>
            </a:pPr>
            <a:endParaRPr lang="en-GB" sz="1200" dirty="0">
              <a:latin typeface="Calibri" panose="020F0502020204030204" pitchFamily="34" charset="0"/>
              <a:ea typeface="PMingLiU" panose="02020500000000000000" pitchFamily="18" charset="-120"/>
              <a:cs typeface="Times New Roman" panose="02020603050405020304" pitchFamily="18" charset="0"/>
            </a:endParaRPr>
          </a:p>
          <a:p>
            <a:pPr marL="457200">
              <a:lnSpc>
                <a:spcPct val="107000"/>
              </a:lnSpc>
              <a:spcAft>
                <a:spcPts val="800"/>
              </a:spcAft>
            </a:pPr>
            <a:endParaRPr lang="en-GB" sz="120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9" name="Content Placeholder 8">
            <a:extLst>
              <a:ext uri="{FF2B5EF4-FFF2-40B4-BE49-F238E27FC236}">
                <a16:creationId xmlns:a16="http://schemas.microsoft.com/office/drawing/2014/main" id="{4F465EBA-1A53-47C0-8824-6912F137811F}"/>
              </a:ext>
            </a:extLst>
          </p:cNvPr>
          <p:cNvSpPr>
            <a:spLocks noGrp="1"/>
          </p:cNvSpPr>
          <p:nvPr>
            <p:ph idx="1"/>
          </p:nvPr>
        </p:nvSpPr>
        <p:spPr>
          <a:xfrm>
            <a:off x="286719" y="1690688"/>
            <a:ext cx="7927383" cy="5066573"/>
          </a:xfrm>
        </p:spPr>
        <p:txBody>
          <a:bodyPr>
            <a:normAutofit fontScale="32500" lnSpcReduction="20000"/>
          </a:bodyPr>
          <a:lstStyle/>
          <a:p>
            <a:pPr marL="0" lvl="0" indent="0" fontAlgn="base">
              <a:lnSpc>
                <a:spcPct val="107000"/>
              </a:lnSpc>
              <a:spcAft>
                <a:spcPts val="800"/>
              </a:spcAft>
              <a:buNone/>
            </a:pPr>
            <a:r>
              <a:rPr lang="en-US" sz="4300" b="1" kern="0" dirty="0">
                <a:latin typeface="Calibri" panose="020F0502020204030204" pitchFamily="34" charset="0"/>
                <a:ea typeface="Calibri" panose="020F0502020204030204" pitchFamily="34" charset="0"/>
              </a:rPr>
              <a:t>Aims of the Our Planet Film Festival 2022 </a:t>
            </a:r>
            <a:r>
              <a:rPr lang="en-US" sz="4300" kern="0" dirty="0">
                <a:latin typeface="Calibri" panose="020F0502020204030204" pitchFamily="34" charset="0"/>
                <a:ea typeface="Calibri" panose="020F0502020204030204" pitchFamily="34" charset="0"/>
              </a:rPr>
              <a:t>(Over 30 primary, secondary, complementary schools in 11 different countries)</a:t>
            </a:r>
            <a:endParaRPr lang="en-US" sz="4300" u="none" strike="noStrike" kern="0" spc="0" dirty="0">
              <a:effectLst/>
              <a:latin typeface="Calibri" panose="020F0502020204030204" pitchFamily="34" charset="0"/>
              <a:ea typeface="Calibri" panose="020F0502020204030204" pitchFamily="34" charset="0"/>
            </a:endParaRPr>
          </a:p>
          <a:p>
            <a:pPr marL="342900" lvl="0" indent="-342900" fontAlgn="base">
              <a:lnSpc>
                <a:spcPct val="107000"/>
              </a:lnSpc>
              <a:spcAft>
                <a:spcPts val="800"/>
              </a:spcAft>
              <a:buFont typeface="+mj-lt"/>
              <a:buAutoNum type="arabicPeriod"/>
            </a:pPr>
            <a:r>
              <a:rPr lang="en-US" sz="4300" kern="0" dirty="0">
                <a:latin typeface="Calibri" panose="020F0502020204030204" pitchFamily="34" charset="0"/>
                <a:ea typeface="Calibri" panose="020F0502020204030204" pitchFamily="34" charset="0"/>
              </a:rPr>
              <a:t>C</a:t>
            </a:r>
            <a:r>
              <a:rPr lang="en-US" sz="4300" u="none" strike="noStrike" kern="0" spc="0" dirty="0">
                <a:effectLst/>
                <a:latin typeface="Calibri" panose="020F0502020204030204" pitchFamily="34" charset="0"/>
                <a:ea typeface="Calibri" panose="020F0502020204030204" pitchFamily="34" charset="0"/>
              </a:rPr>
              <a:t>onnect young participants with their environment, cultural heritage, and languages through taking action and telling stories on issues that matter to them (cosmopolitan citizenship).</a:t>
            </a:r>
            <a:endParaRPr lang="en-GB" sz="4300" u="none" strike="noStrike" kern="0" spc="0" dirty="0">
              <a:effectLst/>
              <a:latin typeface="Times New Roman" panose="02020603050405020304" pitchFamily="18" charset="0"/>
              <a:ea typeface="Arial Unicode MS"/>
            </a:endParaRPr>
          </a:p>
          <a:p>
            <a:pPr marL="342900" lvl="0" indent="-342900" fontAlgn="base">
              <a:lnSpc>
                <a:spcPct val="107000"/>
              </a:lnSpc>
              <a:spcAft>
                <a:spcPts val="800"/>
              </a:spcAft>
              <a:buFont typeface="+mj-lt"/>
              <a:buAutoNum type="arabicPeriod"/>
            </a:pPr>
            <a:r>
              <a:rPr lang="en-US" sz="4300" u="none" strike="noStrike" kern="0" spc="0" dirty="0">
                <a:effectLst/>
                <a:latin typeface="Calibri" panose="020F0502020204030204" pitchFamily="34" charset="0"/>
                <a:ea typeface="Calibri" panose="020F0502020204030204" pitchFamily="34" charset="0"/>
              </a:rPr>
              <a:t>Connect young participants with each other locally and globally.</a:t>
            </a:r>
            <a:endParaRPr lang="en-GB" sz="4300" u="none" strike="noStrike" kern="0" spc="0" dirty="0">
              <a:effectLst/>
              <a:latin typeface="Times New Roman" panose="02020603050405020304" pitchFamily="18" charset="0"/>
              <a:ea typeface="Arial Unicode MS"/>
            </a:endParaRPr>
          </a:p>
          <a:p>
            <a:pPr marL="342900" lvl="0" indent="-342900" fontAlgn="base">
              <a:lnSpc>
                <a:spcPct val="107000"/>
              </a:lnSpc>
              <a:spcAft>
                <a:spcPts val="800"/>
              </a:spcAft>
              <a:buFont typeface="+mj-lt"/>
              <a:buAutoNum type="arabicPeriod"/>
            </a:pPr>
            <a:r>
              <a:rPr lang="en-US" sz="4300" u="none" strike="noStrike" kern="0" spc="0" dirty="0">
                <a:effectLst/>
                <a:latin typeface="Calibri" panose="020F0502020204030204" pitchFamily="34" charset="0"/>
                <a:ea typeface="Calibri" panose="020F0502020204030204" pitchFamily="34" charset="0"/>
              </a:rPr>
              <a:t>Develop young participants’ imagination, creativity, and multilingual repertories.</a:t>
            </a:r>
            <a:endParaRPr lang="en-GB" sz="4300" u="none" strike="noStrike" kern="0" spc="0" dirty="0">
              <a:effectLst/>
              <a:latin typeface="Times New Roman" panose="02020603050405020304" pitchFamily="18" charset="0"/>
              <a:ea typeface="Arial Unicode MS"/>
            </a:endParaRPr>
          </a:p>
          <a:p>
            <a:pPr marL="342900" lvl="0" indent="-342900" fontAlgn="base">
              <a:lnSpc>
                <a:spcPct val="107000"/>
              </a:lnSpc>
              <a:spcAft>
                <a:spcPts val="800"/>
              </a:spcAft>
              <a:buFont typeface="+mj-lt"/>
              <a:buAutoNum type="arabicPeriod"/>
            </a:pPr>
            <a:r>
              <a:rPr lang="en-US" sz="4300" u="none" strike="noStrike" kern="0" spc="0" dirty="0">
                <a:effectLst/>
                <a:latin typeface="Calibri" panose="020F0502020204030204" pitchFamily="34" charset="0"/>
                <a:ea typeface="Calibri" panose="020F0502020204030204" pitchFamily="34" charset="0"/>
              </a:rPr>
              <a:t>Improve young participants communication skills and ability to make meaning through narrative and still/moving images and gain understanding of multimodal literacy and intertextual relationships. </a:t>
            </a:r>
            <a:endParaRPr lang="en-GB" sz="4300" u="none" strike="noStrike" kern="0" spc="0" dirty="0">
              <a:effectLst/>
              <a:latin typeface="Times New Roman" panose="02020603050405020304" pitchFamily="18" charset="0"/>
              <a:ea typeface="Arial Unicode MS"/>
            </a:endParaRPr>
          </a:p>
          <a:p>
            <a:pPr marL="342900" lvl="0" indent="-342900" fontAlgn="base">
              <a:lnSpc>
                <a:spcPct val="107000"/>
              </a:lnSpc>
              <a:spcAft>
                <a:spcPts val="800"/>
              </a:spcAft>
              <a:buFont typeface="+mj-lt"/>
              <a:buAutoNum type="arabicPeriod"/>
            </a:pPr>
            <a:r>
              <a:rPr lang="en-US" sz="4300" u="none" strike="noStrike" kern="0" spc="0" dirty="0">
                <a:effectLst/>
                <a:latin typeface="Calibri" panose="020F0502020204030204" pitchFamily="34" charset="0"/>
                <a:ea typeface="Calibri" panose="020F0502020204030204" pitchFamily="34" charset="0"/>
              </a:rPr>
              <a:t>Gain understanding of issues and strategies in translation activities and subtitling (metalinguistic awareness). </a:t>
            </a:r>
            <a:endParaRPr lang="en-GB" sz="4300" u="none" strike="noStrike" kern="0" spc="0" dirty="0">
              <a:effectLst/>
              <a:latin typeface="Times New Roman" panose="02020603050405020304" pitchFamily="18" charset="0"/>
              <a:ea typeface="Arial Unicode MS"/>
            </a:endParaRPr>
          </a:p>
          <a:p>
            <a:pPr marL="342900" lvl="0" indent="-342900" fontAlgn="base">
              <a:lnSpc>
                <a:spcPct val="107000"/>
              </a:lnSpc>
              <a:spcAft>
                <a:spcPts val="800"/>
              </a:spcAft>
              <a:buFont typeface="+mj-lt"/>
              <a:buAutoNum type="arabicPeriod"/>
            </a:pPr>
            <a:r>
              <a:rPr lang="en-US" sz="4300" u="none" strike="noStrike" kern="0" spc="0" dirty="0">
                <a:effectLst/>
                <a:latin typeface="Calibri" panose="020F0502020204030204" pitchFamily="34" charset="0"/>
                <a:ea typeface="Calibri" panose="020F0502020204030204" pitchFamily="34" charset="0"/>
              </a:rPr>
              <a:t>Enable creative and critical use of digital technology to transform stories.</a:t>
            </a:r>
            <a:endParaRPr lang="en-GB" sz="4300" u="none" strike="noStrike" kern="0" spc="0" dirty="0">
              <a:effectLst/>
              <a:latin typeface="Times New Roman" panose="02020603050405020304" pitchFamily="18" charset="0"/>
              <a:ea typeface="Arial Unicode MS"/>
            </a:endParaRPr>
          </a:p>
          <a:p>
            <a:pPr marL="342900" lvl="0" indent="-342900" fontAlgn="base">
              <a:lnSpc>
                <a:spcPct val="107000"/>
              </a:lnSpc>
              <a:spcAft>
                <a:spcPts val="800"/>
              </a:spcAft>
              <a:buFont typeface="+mj-lt"/>
              <a:buAutoNum type="arabicPeriod"/>
            </a:pPr>
            <a:r>
              <a:rPr lang="en-US" sz="4300" u="none" strike="noStrike" kern="0" spc="0" dirty="0">
                <a:effectLst/>
                <a:latin typeface="Calibri" panose="020F0502020204030204" pitchFamily="34" charset="0"/>
                <a:ea typeface="Calibri" panose="020F0502020204030204" pitchFamily="34" charset="0"/>
              </a:rPr>
              <a:t>Encourage critical thinking, activist citizenship, and international partnerships.</a:t>
            </a:r>
            <a:endParaRPr lang="en-GB" sz="4300" u="none" strike="noStrike" kern="0" spc="0" dirty="0">
              <a:effectLst/>
              <a:latin typeface="Times New Roman" panose="02020603050405020304" pitchFamily="18" charset="0"/>
              <a:ea typeface="Arial Unicode MS"/>
            </a:endParaRPr>
          </a:p>
          <a:p>
            <a:pPr marL="342900" lvl="0" indent="-342900" fontAlgn="base">
              <a:lnSpc>
                <a:spcPct val="107000"/>
              </a:lnSpc>
              <a:spcAft>
                <a:spcPts val="800"/>
              </a:spcAft>
              <a:buFont typeface="+mj-lt"/>
              <a:buAutoNum type="arabicPeriod"/>
            </a:pPr>
            <a:r>
              <a:rPr lang="en-US" sz="4300" u="none" strike="noStrike" kern="0" spc="0" dirty="0">
                <a:effectLst/>
                <a:latin typeface="Calibri" panose="020F0502020204030204" pitchFamily="34" charset="0"/>
                <a:ea typeface="Times New Roman" panose="02020603050405020304" pitchFamily="18" charset="0"/>
              </a:rPr>
              <a:t>Develop </a:t>
            </a:r>
            <a:r>
              <a:rPr lang="en-US" sz="4300" u="none" strike="noStrike" kern="0" spc="0" dirty="0">
                <a:effectLst/>
                <a:latin typeface="Calibri" panose="020F0502020204030204" pitchFamily="34" charset="0"/>
                <a:ea typeface="Calibri" panose="020F0502020204030204" pitchFamily="34" charset="0"/>
              </a:rPr>
              <a:t>young participants’</a:t>
            </a:r>
            <a:r>
              <a:rPr lang="en-US" sz="4300" u="none" strike="noStrike" kern="0" spc="0" dirty="0">
                <a:effectLst/>
                <a:latin typeface="Calibri" panose="020F0502020204030204" pitchFamily="34" charset="0"/>
                <a:ea typeface="Times New Roman" panose="02020603050405020304" pitchFamily="18" charset="0"/>
              </a:rPr>
              <a:t> understanding of aesthetics and narration through creating artwork and poetry.</a:t>
            </a:r>
          </a:p>
          <a:p>
            <a:pPr marL="0" marR="0" lvl="0" indent="0" algn="l" defTabSz="914400" rtl="0" eaLnBrk="1" fontAlgn="base" latinLnBrk="0" hangingPunct="1">
              <a:lnSpc>
                <a:spcPct val="107000"/>
              </a:lnSpc>
              <a:spcBef>
                <a:spcPts val="1000"/>
              </a:spcBef>
              <a:spcAft>
                <a:spcPts val="800"/>
              </a:spcAft>
              <a:buClrTx/>
              <a:buSzTx/>
              <a:buFont typeface="Arial" panose="020B0604020202020204" pitchFamily="34" charset="0"/>
              <a:buNone/>
              <a:tabLst/>
              <a:defRPr/>
            </a:pPr>
            <a:r>
              <a:rPr kumimoji="0" lang="en-US" sz="4000" b="0" i="0" u="none" strike="noStrike" kern="0" cap="none" spc="0" normalizeH="0" baseline="0" noProof="0" dirty="0">
                <a:ln>
                  <a:noFill/>
                </a:ln>
                <a:solidFill>
                  <a:prstClr val="black"/>
                </a:solidFill>
                <a:effectLst/>
                <a:uLnTx/>
                <a:uFillTx/>
                <a:latin typeface="Calibri" panose="020F0502020204030204" pitchFamily="34" charset="0"/>
                <a:ea typeface="Arial Unicode MS"/>
                <a:cs typeface="+mn-cs"/>
                <a:hlinkClick r:id="rId2"/>
              </a:rPr>
              <a:t>https://goldsmithsmdst.com/project-brief-2021/</a:t>
            </a:r>
            <a:endParaRPr kumimoji="0" lang="en-US" sz="4000" b="0" i="0" u="none" strike="noStrike" kern="0" cap="none" spc="0" normalizeH="0" baseline="0" noProof="0" dirty="0">
              <a:ln>
                <a:noFill/>
              </a:ln>
              <a:solidFill>
                <a:prstClr val="black"/>
              </a:solidFill>
              <a:effectLst/>
              <a:uLnTx/>
              <a:uFillTx/>
              <a:latin typeface="Calibri" panose="020F0502020204030204" pitchFamily="34" charset="0"/>
              <a:ea typeface="Arial Unicode MS"/>
              <a:cs typeface="+mn-cs"/>
            </a:endParaRPr>
          </a:p>
          <a:p>
            <a:pPr marL="0" lvl="0" indent="0" fontAlgn="base">
              <a:lnSpc>
                <a:spcPct val="107000"/>
              </a:lnSpc>
              <a:spcAft>
                <a:spcPts val="800"/>
              </a:spcAft>
              <a:buNone/>
            </a:pPr>
            <a:endParaRPr lang="en-US" sz="4300" kern="0" dirty="0">
              <a:latin typeface="Calibri" panose="020F0502020204030204" pitchFamily="34" charset="0"/>
              <a:ea typeface="Arial Unicode MS"/>
            </a:endParaRPr>
          </a:p>
          <a:p>
            <a:pPr marL="0" lvl="0" indent="0" fontAlgn="base">
              <a:lnSpc>
                <a:spcPct val="107000"/>
              </a:lnSpc>
              <a:spcAft>
                <a:spcPts val="800"/>
              </a:spcAft>
              <a:buNone/>
            </a:pPr>
            <a:endParaRPr lang="en-GB" sz="2800" u="none" strike="noStrike" kern="0" spc="0" dirty="0">
              <a:effectLst/>
              <a:latin typeface="Times New Roman" panose="02020603050405020304" pitchFamily="18" charset="0"/>
              <a:ea typeface="Arial Unicode MS"/>
            </a:endParaRPr>
          </a:p>
          <a:p>
            <a:pPr marL="0" indent="0">
              <a:buNone/>
            </a:pPr>
            <a:endParaRPr lang="en-GB" dirty="0"/>
          </a:p>
        </p:txBody>
      </p:sp>
      <p:pic>
        <p:nvPicPr>
          <p:cNvPr id="11" name="Picture 10" descr="Text&#10;&#10;Description automatically generated">
            <a:extLst>
              <a:ext uri="{FF2B5EF4-FFF2-40B4-BE49-F238E27FC236}">
                <a16:creationId xmlns:a16="http://schemas.microsoft.com/office/drawing/2014/main" id="{D9B712FF-CAC0-4C47-BDEC-E73E16C04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226" y="55083"/>
            <a:ext cx="4021892" cy="4021892"/>
          </a:xfrm>
          <a:prstGeom prst="rect">
            <a:avLst/>
          </a:prstGeom>
        </p:spPr>
      </p:pic>
      <p:pic>
        <p:nvPicPr>
          <p:cNvPr id="12" name="Picture 11">
            <a:extLst>
              <a:ext uri="{FF2B5EF4-FFF2-40B4-BE49-F238E27FC236}">
                <a16:creationId xmlns:a16="http://schemas.microsoft.com/office/drawing/2014/main" id="{BD6A2E1F-B2BA-4B26-BE59-98B0A7C8A7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668163" y="3581638"/>
            <a:ext cx="2721562" cy="3629684"/>
          </a:xfrm>
          <a:prstGeom prst="rect">
            <a:avLst/>
          </a:prstGeom>
          <a:noFill/>
          <a:ln>
            <a:noFill/>
          </a:ln>
        </p:spPr>
      </p:pic>
    </p:spTree>
    <p:extLst>
      <p:ext uri="{BB962C8B-B14F-4D97-AF65-F5344CB8AC3E}">
        <p14:creationId xmlns:p14="http://schemas.microsoft.com/office/powerpoint/2010/main" val="4085525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99EF2658-E97F-4E1C-873D-1C7C11171AA9}"/>
              </a:ext>
            </a:extLst>
          </p:cNvPr>
          <p:cNvPicPr>
            <a:picLocks noChangeAspect="1"/>
          </p:cNvPicPr>
          <p:nvPr/>
        </p:nvPicPr>
        <p:blipFill rotWithShape="1">
          <a:blip r:embed="rId2">
            <a:extLst>
              <a:ext uri="{28A0092B-C50C-407E-A947-70E740481C1C}">
                <a14:useLocalDpi xmlns:a14="http://schemas.microsoft.com/office/drawing/2010/main" val="0"/>
              </a:ext>
            </a:extLst>
          </a:blip>
          <a:srcRect t="13482" b="2248"/>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F722691-0FAA-4422-8493-E6E2A8027B9C}"/>
              </a:ext>
            </a:extLst>
          </p:cNvPr>
          <p:cNvSpPr>
            <a:spLocks noGrp="1"/>
          </p:cNvSpPr>
          <p:nvPr>
            <p:ph type="title"/>
          </p:nvPr>
        </p:nvSpPr>
        <p:spPr>
          <a:xfrm>
            <a:off x="709448" y="1913950"/>
            <a:ext cx="4204137" cy="1342754"/>
          </a:xfrm>
        </p:spPr>
        <p:txBody>
          <a:bodyPr>
            <a:normAutofit/>
          </a:bodyPr>
          <a:lstStyle/>
          <a:p>
            <a:pPr algn="ctr"/>
            <a:r>
              <a:rPr lang="en-GB" sz="3600"/>
              <a:t>Critical Connections MDST resources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3B6AF91-E21A-4EC1-835A-9166FDCF9BFD}"/>
              </a:ext>
            </a:extLst>
          </p:cNvPr>
          <p:cNvSpPr>
            <a:spLocks noGrp="1"/>
          </p:cNvSpPr>
          <p:nvPr>
            <p:ph idx="1"/>
          </p:nvPr>
        </p:nvSpPr>
        <p:spPr>
          <a:xfrm>
            <a:off x="525516" y="3417573"/>
            <a:ext cx="4593021" cy="2619839"/>
          </a:xfrm>
        </p:spPr>
        <p:txBody>
          <a:bodyPr anchor="ctr">
            <a:normAutofit lnSpcReduction="10000"/>
          </a:bodyPr>
          <a:lstStyle/>
          <a:p>
            <a:pPr marL="0" indent="0">
              <a:buNone/>
            </a:pPr>
            <a:endParaRPr lang="en-GB" sz="1500" dirty="0"/>
          </a:p>
          <a:p>
            <a:pPr marL="0" indent="0">
              <a:buNone/>
            </a:pPr>
            <a:r>
              <a:rPr lang="en-GB" sz="1500" dirty="0"/>
              <a:t>Website: </a:t>
            </a:r>
            <a:r>
              <a:rPr lang="en-GB" sz="1500" dirty="0">
                <a:hlinkClick r:id="rId3"/>
              </a:rPr>
              <a:t>https://goldsmithsmdst.com/</a:t>
            </a:r>
            <a:endParaRPr lang="en-GB" sz="1500" dirty="0"/>
          </a:p>
          <a:p>
            <a:pPr marL="0" indent="0">
              <a:buNone/>
            </a:pPr>
            <a:endParaRPr lang="en-GB" sz="1500" dirty="0"/>
          </a:p>
          <a:p>
            <a:pPr marL="0" indent="0">
              <a:buNone/>
            </a:pPr>
            <a:r>
              <a:rPr lang="en-GB" sz="1500" dirty="0"/>
              <a:t>Handbook: </a:t>
            </a:r>
            <a:r>
              <a:rPr lang="en-GB" sz="1500" dirty="0">
                <a:hlinkClick r:id="rId4"/>
              </a:rPr>
              <a:t>https://goldsmithsmdst.com/handbook/</a:t>
            </a:r>
            <a:endParaRPr lang="en-GB" sz="1500" dirty="0"/>
          </a:p>
          <a:p>
            <a:pPr marL="0" indent="0">
              <a:buNone/>
            </a:pPr>
            <a:endParaRPr lang="en-GB" sz="1500" dirty="0"/>
          </a:p>
          <a:p>
            <a:pPr marL="0" indent="0">
              <a:buNone/>
            </a:pPr>
            <a:r>
              <a:rPr lang="en-GB" sz="1500" dirty="0"/>
              <a:t>Research: </a:t>
            </a:r>
            <a:r>
              <a:rPr lang="en-GB" sz="1500" dirty="0">
                <a:hlinkClick r:id="rId5"/>
              </a:rPr>
              <a:t>https://goldsmithsmdst.com/book/</a:t>
            </a:r>
            <a:endParaRPr lang="en-GB" sz="1500" dirty="0"/>
          </a:p>
          <a:p>
            <a:pPr marL="0" indent="0">
              <a:buNone/>
            </a:pPr>
            <a:endParaRPr lang="en-GB" sz="1500" dirty="0"/>
          </a:p>
          <a:p>
            <a:pPr marL="0" indent="0">
              <a:buNone/>
            </a:pPr>
            <a:r>
              <a:rPr lang="en-GB" sz="1500" dirty="0"/>
              <a:t>Blog: </a:t>
            </a:r>
            <a:r>
              <a:rPr lang="en-GB" sz="1500" dirty="0">
                <a:hlinkClick r:id="rId6"/>
              </a:rPr>
              <a:t>https://goldsmithsmdst.com/blog/</a:t>
            </a:r>
            <a:endParaRPr lang="en-GB" sz="1500" dirty="0"/>
          </a:p>
          <a:p>
            <a:pPr marL="0" indent="0">
              <a:buNone/>
            </a:pPr>
            <a:endParaRPr lang="en-GB" sz="1500" dirty="0"/>
          </a:p>
        </p:txBody>
      </p:sp>
    </p:spTree>
    <p:extLst>
      <p:ext uri="{BB962C8B-B14F-4D97-AF65-F5344CB8AC3E}">
        <p14:creationId xmlns:p14="http://schemas.microsoft.com/office/powerpoint/2010/main" val="979224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91C7D-E721-473E-995F-73388EE58765}"/>
              </a:ext>
            </a:extLst>
          </p:cNvPr>
          <p:cNvSpPr>
            <a:spLocks noGrp="1"/>
          </p:cNvSpPr>
          <p:nvPr>
            <p:ph type="title"/>
          </p:nvPr>
        </p:nvSpPr>
        <p:spPr>
          <a:xfrm>
            <a:off x="131736" y="697424"/>
            <a:ext cx="5370162" cy="1203288"/>
          </a:xfrm>
        </p:spPr>
        <p:txBody>
          <a:bodyPr anchor="b">
            <a:normAutofit fontScale="90000"/>
          </a:bodyPr>
          <a:lstStyle/>
          <a:p>
            <a:r>
              <a:rPr lang="en-GB" sz="4000" dirty="0"/>
              <a:t>Key characters on the stage </a:t>
            </a:r>
            <a:br>
              <a:rPr lang="en-GB" sz="4000" dirty="0"/>
            </a:br>
            <a:br>
              <a:rPr lang="en-GB" sz="4000" dirty="0"/>
            </a:br>
            <a:r>
              <a:rPr lang="en-GB" sz="2700" dirty="0"/>
              <a:t>Teachers</a:t>
            </a:r>
          </a:p>
        </p:txBody>
      </p:sp>
      <p:sp>
        <p:nvSpPr>
          <p:cNvPr id="5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CC9E3-3B91-4425-A589-3743E88E85C7}"/>
              </a:ext>
            </a:extLst>
          </p:cNvPr>
          <p:cNvSpPr>
            <a:spLocks noGrp="1"/>
          </p:cNvSpPr>
          <p:nvPr>
            <p:ph idx="1"/>
          </p:nvPr>
        </p:nvSpPr>
        <p:spPr>
          <a:xfrm>
            <a:off x="240224" y="2872899"/>
            <a:ext cx="5005952" cy="3659732"/>
          </a:xfrm>
        </p:spPr>
        <p:txBody>
          <a:bodyPr>
            <a:normAutofit/>
          </a:bodyPr>
          <a:lstStyle/>
          <a:p>
            <a:pPr marL="0" indent="0">
              <a:spcAft>
                <a:spcPts val="800"/>
              </a:spcAft>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process of multi-lingual film making has allowed our students to experiment and play with languages and digital technology at an advanced level. I can't imagine any other project stimulating so many aspects of the young learner.  Digital skills, collaboration, problem solving, nuanced language translation as well as the joy expressing yourself through art. These students are skilled and ready for employment in the 21st century. </a:t>
            </a:r>
          </a:p>
          <a:p>
            <a:pPr marL="0" indent="0">
              <a:spcAft>
                <a:spcPts val="800"/>
              </a:spcAft>
              <a:buNone/>
            </a:pPr>
            <a:r>
              <a:rPr lang="en-GB" sz="1500" dirty="0">
                <a:effectLst/>
                <a:latin typeface="Calibri" panose="020F0502020204030204" pitchFamily="34" charset="0"/>
                <a:ea typeface="Calibri" panose="020F0502020204030204" pitchFamily="34" charset="0"/>
                <a:cs typeface="Arial" panose="020B0604020202020204" pitchFamily="34" charset="0"/>
              </a:rPr>
              <a:t>Marc Smith, Lead Project Teacher, 2017 (Croatian-English film)</a:t>
            </a:r>
          </a:p>
          <a:p>
            <a:pPr marL="0" indent="0">
              <a:spcAft>
                <a:spcPts val="800"/>
              </a:spcAft>
              <a:buNone/>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500" dirty="0"/>
          </a:p>
        </p:txBody>
      </p:sp>
      <p:pic>
        <p:nvPicPr>
          <p:cNvPr id="5" name="Picture 4" descr="A picture containing indoor, ceiling, room, lit&#10;&#10;Description automatically generated">
            <a:extLst>
              <a:ext uri="{FF2B5EF4-FFF2-40B4-BE49-F238E27FC236}">
                <a16:creationId xmlns:a16="http://schemas.microsoft.com/office/drawing/2014/main" id="{73326A39-7317-42D8-AD60-9788F4CA542C}"/>
              </a:ext>
            </a:extLst>
          </p:cNvPr>
          <p:cNvPicPr>
            <a:picLocks noChangeAspect="1"/>
          </p:cNvPicPr>
          <p:nvPr/>
        </p:nvPicPr>
        <p:blipFill rotWithShape="1">
          <a:blip r:embed="rId2">
            <a:extLst>
              <a:ext uri="{28A0092B-C50C-407E-A947-70E740481C1C}">
                <a14:useLocalDpi xmlns:a14="http://schemas.microsoft.com/office/drawing/2010/main" val="0"/>
              </a:ext>
            </a:extLst>
          </a:blip>
          <a:srcRect l="9843" r="2320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47750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F38B75-B4F6-4FFA-B897-E5AC973644D7}"/>
              </a:ext>
            </a:extLst>
          </p:cNvPr>
          <p:cNvSpPr>
            <a:spLocks noGrp="1"/>
          </p:cNvSpPr>
          <p:nvPr>
            <p:ph type="title"/>
          </p:nvPr>
        </p:nvSpPr>
        <p:spPr>
          <a:xfrm>
            <a:off x="387458" y="919979"/>
            <a:ext cx="4277533" cy="1071552"/>
          </a:xfrm>
        </p:spPr>
        <p:txBody>
          <a:bodyPr vert="horz" lIns="91440" tIns="45720" rIns="91440" bIns="45720" rtlCol="0" anchor="b">
            <a:normAutofit/>
          </a:bodyPr>
          <a:lstStyle/>
          <a:p>
            <a:r>
              <a:rPr lang="en-US" sz="4000" dirty="0"/>
              <a:t>Students</a:t>
            </a:r>
            <a:br>
              <a:rPr lang="en-US" sz="1400" dirty="0"/>
            </a:br>
            <a:endParaRPr lang="en-US" sz="1400" dirty="0">
              <a:latin typeface="+mn-lt"/>
            </a:endParaRP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BACA3652-BCDB-4B3C-9790-BE4F2ECF8D2A}"/>
              </a:ext>
            </a:extLst>
          </p:cNvPr>
          <p:cNvSpPr>
            <a:spLocks noGrp="1"/>
          </p:cNvSpPr>
          <p:nvPr>
            <p:ph idx="1"/>
          </p:nvPr>
        </p:nvSpPr>
        <p:spPr>
          <a:xfrm>
            <a:off x="240224" y="2738242"/>
            <a:ext cx="5069953" cy="3879533"/>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These students see their identities in a small block – at home, as Bengali; at the mosque, as Muslim; at school, as British – and in most cases do not crossover these images, but the project allowed them to break the boundaries and explore identity as a whole person.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500" b="0" i="0" u="none" strike="noStrike" kern="1200" cap="none" spc="0" normalizeH="0" baseline="0" noProof="0" dirty="0" err="1">
                <a:ln>
                  <a:noFill/>
                </a:ln>
                <a:solidFill>
                  <a:prstClr val="black"/>
                </a:solidFill>
                <a:effectLst/>
                <a:uLnTx/>
                <a:uFillTx/>
                <a:latin typeface="Calibri" panose="020F0502020204030204"/>
                <a:ea typeface="+mn-ea"/>
                <a:cs typeface="+mn-cs"/>
              </a:rPr>
              <a:t>Shamsad</a:t>
            </a: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 field notes, 2019)</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 think making the film also made us think about lots of other stuff … so making the film we could add a bit of that into our geography, history … to be honest anything. It links to anything and everything. </a:t>
            </a:r>
            <a:b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(Anisha Student, interview, 2018)</a:t>
            </a:r>
            <a:endParaRPr lang="en-US" sz="2200" dirty="0"/>
          </a:p>
          <a:p>
            <a:pPr marL="0" indent="0">
              <a:buNone/>
            </a:pPr>
            <a:endParaRPr lang="en-GB" sz="1000" dirty="0"/>
          </a:p>
          <a:p>
            <a:pPr marL="0" indent="0">
              <a:buNone/>
            </a:pPr>
            <a:r>
              <a:rPr lang="en-GB" sz="1200" dirty="0"/>
              <a:t>Macleroy, V. &amp; </a:t>
            </a:r>
            <a:r>
              <a:rPr lang="en-GB" sz="1200" dirty="0" err="1"/>
              <a:t>Shamsad</a:t>
            </a:r>
            <a:r>
              <a:rPr lang="en-GB" sz="1200" dirty="0"/>
              <a:t>, S. (2020): A moving story from Dhaka to London: revealing vibrant identities in young people’s intercultural encounters with mobile art, embroidery and artefacts. </a:t>
            </a:r>
            <a:r>
              <a:rPr lang="en-GB" sz="1200" i="1" dirty="0"/>
              <a:t>Language and Intercultural Communication.</a:t>
            </a:r>
            <a:endParaRPr lang="en-US" sz="1200" i="1" dirty="0"/>
          </a:p>
        </p:txBody>
      </p:sp>
      <p:pic>
        <p:nvPicPr>
          <p:cNvPr id="5" name="Content Placeholder 4" descr="A person standing in front of a bicycle&#10;&#10;Description automatically generated">
            <a:extLst>
              <a:ext uri="{FF2B5EF4-FFF2-40B4-BE49-F238E27FC236}">
                <a16:creationId xmlns:a16="http://schemas.microsoft.com/office/drawing/2014/main" id="{09C5B512-6E5A-488C-A711-92C9E3D0D9C9}"/>
              </a:ext>
            </a:extLst>
          </p:cNvPr>
          <p:cNvPicPr>
            <a:picLocks noChangeAspect="1"/>
          </p:cNvPicPr>
          <p:nvPr/>
        </p:nvPicPr>
        <p:blipFill rotWithShape="1">
          <a:blip r:embed="rId2">
            <a:extLst>
              <a:ext uri="{28A0092B-C50C-407E-A947-70E740481C1C}">
                <a14:useLocalDpi xmlns:a14="http://schemas.microsoft.com/office/drawing/2010/main" val="0"/>
              </a:ext>
            </a:extLst>
          </a:blip>
          <a:srcRect l="18030" r="1526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0629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C66A68-CDFB-44D5-A9E8-ACD2C94FBE6C}"/>
              </a:ext>
            </a:extLst>
          </p:cNvPr>
          <p:cNvSpPr>
            <a:spLocks noGrp="1"/>
          </p:cNvSpPr>
          <p:nvPr>
            <p:ph type="title"/>
          </p:nvPr>
        </p:nvSpPr>
        <p:spPr>
          <a:xfrm>
            <a:off x="640080" y="503695"/>
            <a:ext cx="4559600" cy="926489"/>
          </a:xfrm>
        </p:spPr>
        <p:txBody>
          <a:bodyPr anchor="b">
            <a:normAutofit/>
          </a:bodyPr>
          <a:lstStyle/>
          <a:p>
            <a:r>
              <a:rPr lang="en-GB" sz="4000" dirty="0"/>
              <a:t>Parents/carers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76C56F-6A65-4BDF-8FA7-1145FF6F3EF4}"/>
              </a:ext>
            </a:extLst>
          </p:cNvPr>
          <p:cNvSpPr>
            <a:spLocks noGrp="1"/>
          </p:cNvSpPr>
          <p:nvPr>
            <p:ph idx="1"/>
          </p:nvPr>
        </p:nvSpPr>
        <p:spPr>
          <a:xfrm>
            <a:off x="302217" y="2872899"/>
            <a:ext cx="4897463" cy="3610352"/>
          </a:xfrm>
        </p:spPr>
        <p:txBody>
          <a:bodyPr>
            <a:normAutofit/>
          </a:bodyPr>
          <a:lstStyle/>
          <a:p>
            <a:pPr marL="0" indent="0">
              <a:buNone/>
            </a:pPr>
            <a:r>
              <a:rPr lang="en-GB" sz="1900" b="1" i="1" dirty="0"/>
              <a:t>Oh Crumbs! My mum's speaking English</a:t>
            </a:r>
          </a:p>
          <a:p>
            <a:pPr marL="0" indent="0">
              <a:buNone/>
            </a:pPr>
            <a:r>
              <a:rPr lang="en-GB" sz="2000" dirty="0"/>
              <a:t>When children need to interpret for their mums, they sometimes think it's not fair. When mums speak English, sometimes they don't get it right and they think it's not fair either. Does language have any power over belonging?</a:t>
            </a:r>
          </a:p>
          <a:p>
            <a:pPr marL="0" indent="0">
              <a:buNone/>
            </a:pPr>
            <a:endParaRPr lang="en-GB" sz="2000" dirty="0"/>
          </a:p>
          <a:p>
            <a:pPr marL="0" indent="0">
              <a:buNone/>
            </a:pPr>
            <a:r>
              <a:rPr lang="en-GB" sz="2000" dirty="0">
                <a:ea typeface="Times New Roman" panose="02020603050405020304" pitchFamily="18" charset="0"/>
                <a:cs typeface="Times New Roman" panose="02020603050405020304" pitchFamily="18" charset="0"/>
              </a:rPr>
              <a:t>‘</a:t>
            </a:r>
            <a:r>
              <a:rPr lang="en-GB" sz="2000" dirty="0">
                <a:effectLst/>
                <a:ea typeface="Times New Roman" panose="02020603050405020304" pitchFamily="18" charset="0"/>
                <a:cs typeface="Times New Roman" panose="02020603050405020304" pitchFamily="18" charset="0"/>
              </a:rPr>
              <a:t>Filming mums was the best part of all!’ (Suzan Student, poster, 2017)</a:t>
            </a:r>
            <a:endParaRPr lang="en-GB" sz="2000" dirty="0"/>
          </a:p>
          <a:p>
            <a:pPr marL="0" indent="0">
              <a:buNone/>
            </a:pPr>
            <a:r>
              <a:rPr lang="en-GB" sz="2000" dirty="0"/>
              <a:t>Woking Turkish School</a:t>
            </a:r>
          </a:p>
        </p:txBody>
      </p:sp>
      <p:pic>
        <p:nvPicPr>
          <p:cNvPr id="4" name="Resim 6" descr="A group of people sitting around a table&#10;&#10;Description automatically generated with medium confidence">
            <a:extLst>
              <a:ext uri="{FF2B5EF4-FFF2-40B4-BE49-F238E27FC236}">
                <a16:creationId xmlns:a16="http://schemas.microsoft.com/office/drawing/2014/main" id="{90A8483D-2BF6-45A8-BB3B-2FCFE567406E}"/>
              </a:ext>
            </a:extLst>
          </p:cNvPr>
          <p:cNvPicPr>
            <a:picLocks noChangeAspect="1"/>
          </p:cNvPicPr>
          <p:nvPr/>
        </p:nvPicPr>
        <p:blipFill rotWithShape="1">
          <a:blip r:embed="rId2" cstate="print"/>
          <a:srcRect l="20128" r="2345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3452207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A2000D-BE16-48F1-8733-B88482C5D18E}"/>
              </a:ext>
            </a:extLst>
          </p:cNvPr>
          <p:cNvSpPr>
            <a:spLocks noGrp="1"/>
          </p:cNvSpPr>
          <p:nvPr>
            <p:ph type="title"/>
          </p:nvPr>
        </p:nvSpPr>
        <p:spPr>
          <a:xfrm>
            <a:off x="838200" y="365125"/>
            <a:ext cx="10515600" cy="1306443"/>
          </a:xfrm>
        </p:spPr>
        <p:txBody>
          <a:bodyPr>
            <a:normAutofit/>
          </a:bodyPr>
          <a:lstStyle/>
          <a:p>
            <a:pPr algn="ctr">
              <a:lnSpc>
                <a:spcPct val="107000"/>
              </a:lnSpc>
              <a:spcAft>
                <a:spcPts val="800"/>
              </a:spcAft>
            </a:pPr>
            <a:r>
              <a:rPr lang="en-GB" sz="4000" b="1" dirty="0">
                <a:effectLst/>
                <a:ea typeface="Calibri" panose="020F0502020204030204" pitchFamily="34" charset="0"/>
                <a:cs typeface="Times New Roman" panose="02020603050405020304" pitchFamily="18" charset="0"/>
              </a:rPr>
              <a:t>Researchers and Project Team</a:t>
            </a:r>
            <a:br>
              <a:rPr lang="en-GB" sz="2400">
                <a:effectLst/>
                <a:ea typeface="Calibri" panose="020F0502020204030204" pitchFamily="34" charset="0"/>
                <a:cs typeface="Times New Roman" panose="02020603050405020304" pitchFamily="18" charset="0"/>
              </a:rPr>
            </a:br>
            <a:endParaRPr lang="en-GB" sz="2200" dirty="0"/>
          </a:p>
        </p:txBody>
      </p:sp>
      <p:sp>
        <p:nvSpPr>
          <p:cNvPr id="3" name="Content Placeholder 2">
            <a:extLst>
              <a:ext uri="{FF2B5EF4-FFF2-40B4-BE49-F238E27FC236}">
                <a16:creationId xmlns:a16="http://schemas.microsoft.com/office/drawing/2014/main" id="{3CE5B1EC-74DD-4265-B066-5161DBDD0402}"/>
              </a:ext>
            </a:extLst>
          </p:cNvPr>
          <p:cNvSpPr>
            <a:spLocks noGrp="1"/>
          </p:cNvSpPr>
          <p:nvPr>
            <p:ph idx="1"/>
          </p:nvPr>
        </p:nvSpPr>
        <p:spPr>
          <a:xfrm>
            <a:off x="838200" y="1825625"/>
            <a:ext cx="4152774" cy="4303464"/>
          </a:xfrm>
        </p:spPr>
        <p:txBody>
          <a:bodyPr>
            <a:normAutofit/>
          </a:bodyPr>
          <a:lstStyle/>
          <a:p>
            <a:pPr marL="0" indent="0">
              <a:buNone/>
            </a:pPr>
            <a:endParaRPr lang="en-GB" sz="1700" dirty="0"/>
          </a:p>
          <a:p>
            <a:pPr marL="0" indent="0">
              <a:buNone/>
            </a:pPr>
            <a:r>
              <a:rPr lang="en-GB" sz="1700" dirty="0"/>
              <a:t> </a:t>
            </a:r>
          </a:p>
          <a:p>
            <a:pPr marL="0" indent="0">
              <a:buNone/>
            </a:pPr>
            <a:endParaRPr lang="en-GB" sz="1700" dirty="0"/>
          </a:p>
          <a:p>
            <a:pPr marL="0" indent="0">
              <a:buNone/>
            </a:pPr>
            <a:endParaRPr lang="en-GB" sz="1700" dirty="0"/>
          </a:p>
        </p:txBody>
      </p:sp>
      <p:sp>
        <p:nvSpPr>
          <p:cNvPr id="8" name="Text Box 2">
            <a:extLst>
              <a:ext uri="{FF2B5EF4-FFF2-40B4-BE49-F238E27FC236}">
                <a16:creationId xmlns:a16="http://schemas.microsoft.com/office/drawing/2014/main" id="{4F416A8C-E2C4-4CA3-83B9-28D93DC77D1D}"/>
              </a:ext>
            </a:extLst>
          </p:cNvPr>
          <p:cNvSpPr txBox="1">
            <a:spLocks noChangeArrowheads="1"/>
          </p:cNvSpPr>
          <p:nvPr/>
        </p:nvSpPr>
        <p:spPr bwMode="auto">
          <a:xfrm>
            <a:off x="4679621" y="3154179"/>
            <a:ext cx="2829772" cy="1191062"/>
          </a:xfrm>
          <a:prstGeom prst="rect">
            <a:avLst/>
          </a:prstGeom>
          <a:solidFill>
            <a:srgbClr val="ED7D31">
              <a:lumMod val="20000"/>
              <a:lumOff val="80000"/>
            </a:srgbClr>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Young people speak their truth if they think someone’s listening – Dr Anna Carlile (Student Participant Researchers)</a:t>
            </a:r>
          </a:p>
        </p:txBody>
      </p:sp>
      <p:sp>
        <p:nvSpPr>
          <p:cNvPr id="9" name="Text Box 2">
            <a:extLst>
              <a:ext uri="{FF2B5EF4-FFF2-40B4-BE49-F238E27FC236}">
                <a16:creationId xmlns:a16="http://schemas.microsoft.com/office/drawing/2014/main" id="{5604F8E0-3EC1-4BB8-B0E5-B29ED5EFA6C7}"/>
              </a:ext>
            </a:extLst>
          </p:cNvPr>
          <p:cNvSpPr txBox="1">
            <a:spLocks noChangeArrowheads="1"/>
          </p:cNvSpPr>
          <p:nvPr/>
        </p:nvSpPr>
        <p:spPr bwMode="auto">
          <a:xfrm>
            <a:off x="380481" y="4920712"/>
            <a:ext cx="3897637" cy="945396"/>
          </a:xfrm>
          <a:prstGeom prst="rect">
            <a:avLst/>
          </a:prstGeom>
          <a:solidFill>
            <a:srgbClr val="5B9BD5">
              <a:lumMod val="20000"/>
              <a:lumOff val="80000"/>
            </a:srgbClr>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Know incredible digital stories will emerge with time and work - Dr Vicky Macleroy (Multiliteracies Pedagogy)</a:t>
            </a:r>
          </a:p>
        </p:txBody>
      </p:sp>
      <p:sp>
        <p:nvSpPr>
          <p:cNvPr id="10" name="Text Box 2">
            <a:extLst>
              <a:ext uri="{FF2B5EF4-FFF2-40B4-BE49-F238E27FC236}">
                <a16:creationId xmlns:a16="http://schemas.microsoft.com/office/drawing/2014/main" id="{DAFC136F-4B0E-4151-9492-681BDE59F10A}"/>
              </a:ext>
            </a:extLst>
          </p:cNvPr>
          <p:cNvSpPr txBox="1">
            <a:spLocks noChangeArrowheads="1"/>
          </p:cNvSpPr>
          <p:nvPr/>
        </p:nvSpPr>
        <p:spPr bwMode="auto">
          <a:xfrm>
            <a:off x="7966129" y="4825974"/>
            <a:ext cx="3843577" cy="1040134"/>
          </a:xfrm>
          <a:prstGeom prst="rect">
            <a:avLst/>
          </a:prstGeom>
          <a:solidFill>
            <a:srgbClr val="FFC000">
              <a:lumMod val="20000"/>
              <a:lumOff val="80000"/>
            </a:srgbClr>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People connect together despite languages, culture, or nationalities - Dr Yu Chiao (School-home Links)</a:t>
            </a:r>
          </a:p>
        </p:txBody>
      </p:sp>
      <p:sp>
        <p:nvSpPr>
          <p:cNvPr id="11" name="Text Box 2">
            <a:extLst>
              <a:ext uri="{FF2B5EF4-FFF2-40B4-BE49-F238E27FC236}">
                <a16:creationId xmlns:a16="http://schemas.microsoft.com/office/drawing/2014/main" id="{0E89B110-510B-40CB-AF06-8D5EE80E42DE}"/>
              </a:ext>
            </a:extLst>
          </p:cNvPr>
          <p:cNvSpPr txBox="1">
            <a:spLocks noChangeArrowheads="1"/>
          </p:cNvSpPr>
          <p:nvPr/>
        </p:nvSpPr>
        <p:spPr bwMode="auto">
          <a:xfrm>
            <a:off x="7966129" y="2328444"/>
            <a:ext cx="3853911" cy="676468"/>
          </a:xfrm>
          <a:prstGeom prst="rect">
            <a:avLst/>
          </a:prstGeom>
          <a:solidFill>
            <a:srgbClr val="ED7D31">
              <a:lumMod val="20000"/>
              <a:lumOff val="80000"/>
            </a:srgbClr>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Value </a:t>
            </a:r>
            <a:r>
              <a:rPr kumimoji="0" lang="en-GB" sz="1200" b="0" i="0" u="sng"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all</a:t>
            </a: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my languages and you will know who I am – Dr Jim Anderson (Languages, Culture and Identity)</a:t>
            </a:r>
          </a:p>
        </p:txBody>
      </p:sp>
      <p:sp>
        <p:nvSpPr>
          <p:cNvPr id="12" name="Text Box 2">
            <a:extLst>
              <a:ext uri="{FF2B5EF4-FFF2-40B4-BE49-F238E27FC236}">
                <a16:creationId xmlns:a16="http://schemas.microsoft.com/office/drawing/2014/main" id="{86B41059-A46B-42F8-839C-EA24AA6DC092}"/>
              </a:ext>
            </a:extLst>
          </p:cNvPr>
          <p:cNvSpPr txBox="1">
            <a:spLocks noChangeArrowheads="1"/>
          </p:cNvSpPr>
          <p:nvPr/>
        </p:nvSpPr>
        <p:spPr bwMode="auto">
          <a:xfrm>
            <a:off x="4641746" y="4975240"/>
            <a:ext cx="2944674" cy="890867"/>
          </a:xfrm>
          <a:prstGeom prst="rect">
            <a:avLst/>
          </a:prstGeom>
          <a:solidFill>
            <a:srgbClr val="4472C4">
              <a:lumMod val="20000"/>
              <a:lumOff val="80000"/>
            </a:srgbClr>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Age, background, and language are secondary when people create together - Mark Long (Film Making)</a:t>
            </a:r>
          </a:p>
        </p:txBody>
      </p:sp>
      <p:sp>
        <p:nvSpPr>
          <p:cNvPr id="13" name="Text Box 2">
            <a:extLst>
              <a:ext uri="{FF2B5EF4-FFF2-40B4-BE49-F238E27FC236}">
                <a16:creationId xmlns:a16="http://schemas.microsoft.com/office/drawing/2014/main" id="{8EBF46A7-E1FA-494F-A81F-4250D82E7941}"/>
              </a:ext>
            </a:extLst>
          </p:cNvPr>
          <p:cNvSpPr txBox="1">
            <a:spLocks noChangeArrowheads="1"/>
          </p:cNvSpPr>
          <p:nvPr/>
        </p:nvSpPr>
        <p:spPr bwMode="auto">
          <a:xfrm>
            <a:off x="371960" y="2224007"/>
            <a:ext cx="3841420" cy="991891"/>
          </a:xfrm>
          <a:prstGeom prst="rect">
            <a:avLst/>
          </a:prstGeom>
          <a:solidFill>
            <a:srgbClr val="70AD47">
              <a:lumMod val="20000"/>
              <a:lumOff val="80000"/>
            </a:srgbClr>
          </a:solidFill>
          <a:ln w="190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With the time and space to do it, young people can say amazing things through film - Graham Salter (Digital Technology)</a:t>
            </a:r>
          </a:p>
        </p:txBody>
      </p:sp>
      <p:sp>
        <p:nvSpPr>
          <p:cNvPr id="14" name="Text Box 11">
            <a:extLst>
              <a:ext uri="{FF2B5EF4-FFF2-40B4-BE49-F238E27FC236}">
                <a16:creationId xmlns:a16="http://schemas.microsoft.com/office/drawing/2014/main" id="{774EF36D-EFC7-4E4D-878B-2EEF3606D8A6}"/>
              </a:ext>
            </a:extLst>
          </p:cNvPr>
          <p:cNvSpPr txBox="1"/>
          <p:nvPr/>
        </p:nvSpPr>
        <p:spPr>
          <a:xfrm>
            <a:off x="371960" y="1336551"/>
            <a:ext cx="11448079" cy="600738"/>
          </a:xfrm>
          <a:prstGeom prst="rect">
            <a:avLst/>
          </a:prstGeom>
          <a:solidFill>
            <a:sysClr val="window" lastClr="FFFFFF"/>
          </a:solidFill>
          <a:ln w="9525">
            <a:solidFill>
              <a:sysClr val="windowText" lastClr="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lang="en-GB" sz="1200" kern="0" dirty="0">
                <a:solidFill>
                  <a:srgbClr val="181818"/>
                </a:solidFill>
                <a:latin typeface="Calibri" panose="020F0502020204030204"/>
                <a:ea typeface="Calibri" panose="020F0502020204030204" pitchFamily="34" charset="0"/>
                <a:cs typeface="Calibri" panose="020F0502020204030204" pitchFamily="34" charset="0"/>
              </a:rPr>
              <a:t>‘</a:t>
            </a:r>
            <a:r>
              <a:rPr kumimoji="0" lang="en-GB" sz="1200" b="0" i="0" u="none" strike="noStrike" kern="0" cap="none" spc="0" normalizeH="0" baseline="0" noProof="0" dirty="0">
                <a:ln>
                  <a:noFill/>
                </a:ln>
                <a:solidFill>
                  <a:srgbClr val="181818"/>
                </a:solidFill>
                <a:effectLst/>
                <a:uLnTx/>
                <a:uFillTx/>
                <a:latin typeface="Calibri" panose="020F0502020204030204"/>
                <a:ea typeface="Calibri" panose="020F0502020204030204" pitchFamily="34" charset="0"/>
                <a:cs typeface="Calibri" panose="020F0502020204030204" pitchFamily="34" charset="0"/>
              </a:rPr>
              <a:t>As a classroom community, our capacity to generate excitement is deeply affected by our interest in one another, in hearing one another’s voices, in recognizing one another’s presence’</a:t>
            </a:r>
            <a:r>
              <a:rPr lang="en-GB" sz="1200" kern="0" dirty="0">
                <a:solidFill>
                  <a:srgbClr val="181818"/>
                </a:solidFill>
                <a:latin typeface="Calibri" panose="020F0502020204030204"/>
                <a:ea typeface="Calibri" panose="020F0502020204030204" pitchFamily="34" charset="0"/>
                <a:cs typeface="Calibri" panose="020F0502020204030204" pitchFamily="34" charset="0"/>
              </a:rPr>
              <a:t> </a:t>
            </a:r>
            <a:r>
              <a:rPr kumimoji="0" lang="en-GB" sz="1200" b="1" i="0" u="none" strike="noStrike" kern="0" cap="none" spc="0" normalizeH="0" baseline="0" noProof="0" dirty="0">
                <a:ln>
                  <a:noFill/>
                </a:ln>
                <a:solidFill>
                  <a:srgbClr val="333333"/>
                </a:solidFill>
                <a:effectLst/>
                <a:uLnTx/>
                <a:uFillTx/>
                <a:latin typeface="Calibri" panose="020F0502020204030204"/>
                <a:ea typeface="Calibri" panose="020F0502020204030204" pitchFamily="34" charset="0"/>
                <a:cs typeface="Calibri" panose="020F0502020204030204" pitchFamily="34" charset="0"/>
                <a:hlinkClick r:id="rId2"/>
              </a:rPr>
              <a:t>bell hooks</a:t>
            </a:r>
            <a:r>
              <a:rPr kumimoji="0" lang="en-GB" sz="1200" b="0" i="0" u="none" strike="noStrike" kern="0" cap="none" spc="0" normalizeH="0" baseline="0" noProof="0" dirty="0">
                <a:ln>
                  <a:noFill/>
                </a:ln>
                <a:solidFill>
                  <a:srgbClr val="181818"/>
                </a:solidFill>
                <a:effectLst/>
                <a:uLnTx/>
                <a:uFillTx/>
                <a:latin typeface="Calibri" panose="020F0502020204030204"/>
                <a:ea typeface="Calibri" panose="020F0502020204030204" pitchFamily="34" charset="0"/>
                <a:cs typeface="Calibri" panose="020F0502020204030204" pitchFamily="34" charset="0"/>
              </a:rPr>
              <a:t>, </a:t>
            </a:r>
            <a:r>
              <a:rPr kumimoji="0" lang="en-GB" sz="1200" b="1" i="1" u="none" strike="noStrike" kern="0" cap="none" spc="0" normalizeH="0" baseline="0" noProof="0" dirty="0">
                <a:ln>
                  <a:noFill/>
                </a:ln>
                <a:solidFill>
                  <a:srgbClr val="333333"/>
                </a:solidFill>
                <a:effectLst/>
                <a:uLnTx/>
                <a:uFillTx/>
                <a:latin typeface="Calibri" panose="020F0502020204030204"/>
                <a:ea typeface="Calibri" panose="020F0502020204030204" pitchFamily="34" charset="0"/>
                <a:cs typeface="Calibri" panose="020F0502020204030204" pitchFamily="34" charset="0"/>
                <a:hlinkClick r:id="rId3"/>
              </a:rPr>
              <a:t>Teaching To Transgress</a:t>
            </a:r>
            <a:r>
              <a:rPr kumimoji="0" lang="en-GB" sz="1200" b="1" i="1" u="none" strike="noStrike" kern="0" cap="none" spc="0" normalizeH="0" baseline="0" noProof="0" dirty="0">
                <a:ln>
                  <a:noFill/>
                </a:ln>
                <a:solidFill>
                  <a:srgbClr val="333333"/>
                </a:solidFill>
                <a:effectLst/>
                <a:uLnTx/>
                <a:uFillTx/>
                <a:latin typeface="Calibri" panose="020F0502020204030204"/>
                <a:ea typeface="Calibri" panose="020F0502020204030204" pitchFamily="34" charset="0"/>
                <a:cs typeface="Calibri" panose="020F0502020204030204" pitchFamily="34" charset="0"/>
              </a:rPr>
              <a:t> </a:t>
            </a:r>
            <a:r>
              <a:rPr kumimoji="0" lang="en-GB" sz="1200" u="none" strike="noStrike" kern="0" cap="none" spc="0" normalizeH="0" baseline="0" noProof="0" dirty="0">
                <a:ln>
                  <a:noFill/>
                </a:ln>
                <a:solidFill>
                  <a:srgbClr val="333333"/>
                </a:solidFill>
                <a:effectLst/>
                <a:uLnTx/>
                <a:uFillTx/>
                <a:latin typeface="Calibri" panose="020F0502020204030204"/>
                <a:ea typeface="Calibri" panose="020F0502020204030204" pitchFamily="34" charset="0"/>
                <a:cs typeface="Calibri" panose="020F0502020204030204" pitchFamily="34" charset="0"/>
              </a:rPr>
              <a:t>(1994).</a:t>
            </a:r>
            <a:endParaRPr kumimoji="0" lang="en-GB" sz="120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10164743-446C-4F1F-807F-95F8D5A7D99D}"/>
              </a:ext>
            </a:extLst>
          </p:cNvPr>
          <p:cNvSpPr txBox="1"/>
          <p:nvPr/>
        </p:nvSpPr>
        <p:spPr>
          <a:xfrm>
            <a:off x="371960" y="3619070"/>
            <a:ext cx="3897636" cy="676467"/>
          </a:xfrm>
          <a:prstGeom prst="rect">
            <a:avLst/>
          </a:prstGeom>
          <a:noFill/>
        </p:spPr>
        <p:txBody>
          <a:bodyPr wrap="square">
            <a:spAutoFit/>
          </a:bodyPr>
          <a:lstStyle/>
          <a:p>
            <a:pPr>
              <a:lnSpc>
                <a:spcPct val="107000"/>
              </a:lnSpc>
              <a:spcAft>
                <a:spcPts val="800"/>
              </a:spcAft>
            </a:pPr>
            <a:r>
              <a:rPr lang="en-GB"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Harnessing the potential of drama and digital media, participants can (re)imagine and (re)construct the world around them</a:t>
            </a:r>
            <a:r>
              <a:rPr lang="en-GB"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 Dr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Chryso</a:t>
            </a:r>
            <a:r>
              <a:rPr lang="en-GB" sz="1200" dirty="0">
                <a:effectLst/>
                <a:latin typeface="Calibri" panose="020F0502020204030204" pitchFamily="34" charset="0"/>
                <a:ea typeface="Calibri" panose="020F0502020204030204" pitchFamily="34" charset="0"/>
                <a:cs typeface="Times New Roman" panose="02020603050405020304" pitchFamily="18" charset="0"/>
              </a:rPr>
              <a:t> Charalambous (Drama Educator)</a:t>
            </a:r>
          </a:p>
        </p:txBody>
      </p:sp>
      <p:sp>
        <p:nvSpPr>
          <p:cNvPr id="19" name="TextBox 18">
            <a:extLst>
              <a:ext uri="{FF2B5EF4-FFF2-40B4-BE49-F238E27FC236}">
                <a16:creationId xmlns:a16="http://schemas.microsoft.com/office/drawing/2014/main" id="{7A6EB853-72E6-4774-AB9F-C218F20AFAD6}"/>
              </a:ext>
            </a:extLst>
          </p:cNvPr>
          <p:cNvSpPr txBox="1"/>
          <p:nvPr/>
        </p:nvSpPr>
        <p:spPr>
          <a:xfrm>
            <a:off x="7888637" y="3641896"/>
            <a:ext cx="3921069" cy="676467"/>
          </a:xfrm>
          <a:prstGeom prst="rect">
            <a:avLst/>
          </a:prstGeom>
          <a:noFill/>
        </p:spPr>
        <p:txBody>
          <a:bodyPr wrap="square">
            <a:spAutoFit/>
          </a:bodyPr>
          <a:lstStyle/>
          <a:p>
            <a:pPr>
              <a:lnSpc>
                <a:spcPct val="107000"/>
              </a:lnSpc>
              <a:spcAft>
                <a:spcPts val="80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joyfully inclusive experience … despite challenging topics being explored and shared</a:t>
            </a:r>
            <a:r>
              <a:rPr lang="en-GB"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 </a:t>
            </a: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 van de Meer (Film Educator, BFI)</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8090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hild, young, person, riding&#10;&#10;Description automatically generated">
            <a:extLst>
              <a:ext uri="{FF2B5EF4-FFF2-40B4-BE49-F238E27FC236}">
                <a16:creationId xmlns:a16="http://schemas.microsoft.com/office/drawing/2014/main" id="{1287901B-6460-41EB-8BD6-CED71699F208}"/>
              </a:ext>
            </a:extLst>
          </p:cNvPr>
          <p:cNvPicPr>
            <a:picLocks noChangeAspect="1"/>
          </p:cNvPicPr>
          <p:nvPr/>
        </p:nvPicPr>
        <p:blipFill rotWithShape="1">
          <a:blip r:embed="rId2">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
        <p:nvSpPr>
          <p:cNvPr id="2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EE3916-4071-4058-820D-E5E09EFB8234}"/>
              </a:ext>
            </a:extLst>
          </p:cNvPr>
          <p:cNvSpPr>
            <a:spLocks noGrp="1"/>
          </p:cNvSpPr>
          <p:nvPr>
            <p:ph type="title"/>
          </p:nvPr>
        </p:nvSpPr>
        <p:spPr>
          <a:xfrm>
            <a:off x="750242" y="632990"/>
            <a:ext cx="4062643" cy="1043409"/>
          </a:xfrm>
        </p:spPr>
        <p:txBody>
          <a:bodyPr>
            <a:normAutofit/>
          </a:bodyPr>
          <a:lstStyle/>
          <a:p>
            <a:r>
              <a:rPr lang="en-GB" sz="3300"/>
              <a:t>Why digital storytelling?</a:t>
            </a:r>
          </a:p>
        </p:txBody>
      </p:sp>
      <p:sp>
        <p:nvSpPr>
          <p:cNvPr id="3" name="Content Placeholder 2">
            <a:extLst>
              <a:ext uri="{FF2B5EF4-FFF2-40B4-BE49-F238E27FC236}">
                <a16:creationId xmlns:a16="http://schemas.microsoft.com/office/drawing/2014/main" id="{A5603A33-B0A3-4D9B-A334-BC0C6DEA9BEE}"/>
              </a:ext>
            </a:extLst>
          </p:cNvPr>
          <p:cNvSpPr>
            <a:spLocks noGrp="1"/>
          </p:cNvSpPr>
          <p:nvPr>
            <p:ph idx="1"/>
          </p:nvPr>
        </p:nvSpPr>
        <p:spPr>
          <a:xfrm>
            <a:off x="520242" y="1774372"/>
            <a:ext cx="4062642" cy="2754086"/>
          </a:xfrm>
        </p:spPr>
        <p:txBody>
          <a:bodyPr anchor="t">
            <a:normAutofit/>
          </a:bodyPr>
          <a:lstStyle/>
          <a:p>
            <a:pPr marL="0" indent="0">
              <a:buNone/>
            </a:pPr>
            <a:r>
              <a:rPr lang="en-GB" sz="1800" kern="1200" dirty="0">
                <a:effectLst/>
                <a:latin typeface="Times New Roman" panose="02020603050405020304" pitchFamily="18" charset="0"/>
                <a:ea typeface="Calibri" panose="020F0502020204030204" pitchFamily="34" charset="0"/>
                <a:cs typeface="Kalinga" panose="020B0502040204020203" pitchFamily="34" charset="0"/>
              </a:rPr>
              <a:t>‘Being the author of your own life, of the way you move through the world, is a fundamental idea in democracy’ (Lambert, 2013: 2).</a:t>
            </a:r>
          </a:p>
          <a:p>
            <a:pPr marL="0" indent="0">
              <a:buNone/>
            </a:pPr>
            <a:endParaRPr lang="en-GB" sz="1800" dirty="0">
              <a:latin typeface="Times New Roman" panose="02020603050405020304" pitchFamily="18" charset="0"/>
              <a:ea typeface="Calibri" panose="020F0502020204030204" pitchFamily="34" charset="0"/>
              <a:cs typeface="Kalinga" panose="020B0502040204020203" pitchFamily="34" charset="0"/>
            </a:endParaRPr>
          </a:p>
          <a:p>
            <a:pPr marL="0" indent="0">
              <a:buNone/>
            </a:pPr>
            <a:endParaRPr lang="en-GB" sz="1800" dirty="0">
              <a:effectLst/>
              <a:latin typeface="Calibri" panose="020F0502020204030204" pitchFamily="34" charset="0"/>
              <a:ea typeface="Calibri" panose="020F0502020204030204" pitchFamily="34" charset="0"/>
              <a:cs typeface="Kalinga" panose="020B0502040204020203" pitchFamily="34" charset="0"/>
            </a:endParaRPr>
          </a:p>
          <a:p>
            <a:endParaRPr lang="en-GB" sz="1800" dirty="0"/>
          </a:p>
          <a:p>
            <a:pPr marL="0" indent="0">
              <a:buNone/>
            </a:pPr>
            <a:endParaRPr lang="en-GB" sz="1800" dirty="0"/>
          </a:p>
          <a:p>
            <a:pPr marL="0" indent="0">
              <a:buNone/>
            </a:pPr>
            <a:endParaRPr lang="en-GB" sz="1800" dirty="0"/>
          </a:p>
        </p:txBody>
      </p:sp>
    </p:spTree>
    <p:extLst>
      <p:ext uri="{BB962C8B-B14F-4D97-AF65-F5344CB8AC3E}">
        <p14:creationId xmlns:p14="http://schemas.microsoft.com/office/powerpoint/2010/main" val="1216489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7B1E-A768-4C65-822F-4E8DE3E94B4A}"/>
              </a:ext>
            </a:extLst>
          </p:cNvPr>
          <p:cNvSpPr>
            <a:spLocks noGrp="1"/>
          </p:cNvSpPr>
          <p:nvPr>
            <p:ph type="title"/>
          </p:nvPr>
        </p:nvSpPr>
        <p:spPr/>
        <p:txBody>
          <a:bodyPr>
            <a:normAutofit/>
          </a:bodyPr>
          <a:lstStyle/>
          <a:p>
            <a:r>
              <a:rPr lang="en-GB" sz="3200" dirty="0"/>
              <a:t>Multilingual digital storytelling (Anderson &amp; Macleroy, 2016: 4)</a:t>
            </a:r>
          </a:p>
        </p:txBody>
      </p:sp>
      <p:graphicFrame>
        <p:nvGraphicFramePr>
          <p:cNvPr id="4" name="Content Placeholder 3">
            <a:extLst>
              <a:ext uri="{FF2B5EF4-FFF2-40B4-BE49-F238E27FC236}">
                <a16:creationId xmlns:a16="http://schemas.microsoft.com/office/drawing/2014/main" id="{E7DB3566-D861-4A5E-811C-A21023033CEF}"/>
              </a:ext>
            </a:extLst>
          </p:cNvPr>
          <p:cNvGraphicFramePr>
            <a:graphicFrameLocks noGrp="1"/>
          </p:cNvGraphicFramePr>
          <p:nvPr>
            <p:ph idx="1"/>
            <p:extLst>
              <p:ext uri="{D42A27DB-BD31-4B8C-83A1-F6EECF244321}">
                <p14:modId xmlns:p14="http://schemas.microsoft.com/office/powerpoint/2010/main" val="135491071"/>
              </p:ext>
            </p:extLst>
          </p:nvPr>
        </p:nvGraphicFramePr>
        <p:xfrm>
          <a:off x="1766279" y="1690688"/>
          <a:ext cx="8385906" cy="4934029"/>
        </p:xfrm>
        <a:graphic>
          <a:graphicData uri="http://schemas.openxmlformats.org/drawingml/2006/table">
            <a:tbl>
              <a:tblPr firstRow="1" firstCol="1" bandRow="1">
                <a:tableStyleId>{5C22544A-7EE6-4342-B048-85BDC9FD1C3A}</a:tableStyleId>
              </a:tblPr>
              <a:tblGrid>
                <a:gridCol w="2794992">
                  <a:extLst>
                    <a:ext uri="{9D8B030D-6E8A-4147-A177-3AD203B41FA5}">
                      <a16:colId xmlns:a16="http://schemas.microsoft.com/office/drawing/2014/main" val="2643876078"/>
                    </a:ext>
                  </a:extLst>
                </a:gridCol>
                <a:gridCol w="2794992">
                  <a:extLst>
                    <a:ext uri="{9D8B030D-6E8A-4147-A177-3AD203B41FA5}">
                      <a16:colId xmlns:a16="http://schemas.microsoft.com/office/drawing/2014/main" val="2257122341"/>
                    </a:ext>
                  </a:extLst>
                </a:gridCol>
                <a:gridCol w="2795922">
                  <a:extLst>
                    <a:ext uri="{9D8B030D-6E8A-4147-A177-3AD203B41FA5}">
                      <a16:colId xmlns:a16="http://schemas.microsoft.com/office/drawing/2014/main" val="3394873568"/>
                    </a:ext>
                  </a:extLst>
                </a:gridCol>
              </a:tblGrid>
              <a:tr h="519539">
                <a:tc>
                  <a:txBody>
                    <a:bodyPr/>
                    <a:lstStyle/>
                    <a:p>
                      <a:pPr algn="ctr">
                        <a:lnSpc>
                          <a:spcPct val="107000"/>
                        </a:lnSpc>
                        <a:spcAft>
                          <a:spcPts val="800"/>
                        </a:spcAft>
                      </a:pPr>
                      <a:r>
                        <a:rPr lang="en-GB" sz="1400" dirty="0">
                          <a:effectLst/>
                        </a:rPr>
                        <a:t>Multilingual </a:t>
                      </a:r>
                    </a:p>
                    <a:p>
                      <a:pPr algn="ctr">
                        <a:lnSpc>
                          <a:spcPct val="107000"/>
                        </a:lnSpc>
                        <a:spcAft>
                          <a:spcPts val="800"/>
                        </a:spcAft>
                      </a:pPr>
                      <a:endParaRPr lang="en-GB" sz="1400" dirty="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gn="ctr">
                        <a:lnSpc>
                          <a:spcPct val="107000"/>
                        </a:lnSpc>
                        <a:spcAft>
                          <a:spcPts val="800"/>
                        </a:spcAft>
                      </a:pPr>
                      <a:r>
                        <a:rPr lang="en-GB" sz="1400" dirty="0">
                          <a:effectLst/>
                        </a:rPr>
                        <a:t>Digital </a:t>
                      </a:r>
                      <a:endParaRPr lang="en-GB" sz="1400" dirty="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gn="ctr">
                        <a:lnSpc>
                          <a:spcPct val="107000"/>
                        </a:lnSpc>
                        <a:spcAft>
                          <a:spcPts val="800"/>
                        </a:spcAft>
                      </a:pPr>
                      <a:r>
                        <a:rPr lang="en-GB" sz="1400" dirty="0">
                          <a:effectLst/>
                        </a:rPr>
                        <a:t>Storytelling</a:t>
                      </a:r>
                      <a:endParaRPr lang="en-GB" sz="1400" dirty="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extLst>
                  <a:ext uri="{0D108BD9-81ED-4DB2-BD59-A6C34878D82A}">
                    <a16:rowId xmlns:a16="http://schemas.microsoft.com/office/drawing/2014/main" val="1454991535"/>
                  </a:ext>
                </a:extLst>
              </a:tr>
              <a:tr h="448623">
                <a:tc>
                  <a:txBody>
                    <a:bodyPr/>
                    <a:lstStyle/>
                    <a:p>
                      <a:pPr>
                        <a:lnSpc>
                          <a:spcPct val="107000"/>
                        </a:lnSpc>
                        <a:spcAft>
                          <a:spcPts val="800"/>
                        </a:spcAft>
                      </a:pPr>
                      <a:r>
                        <a:rPr lang="en-GB" sz="1000">
                          <a:effectLst/>
                        </a:rPr>
                        <a:t>different sounds, words,</a:t>
                      </a:r>
                      <a:endParaRPr lang="en-GB" sz="1100">
                        <a:effectLst/>
                      </a:endParaRPr>
                    </a:p>
                    <a:p>
                      <a:pPr>
                        <a:lnSpc>
                          <a:spcPct val="107000"/>
                        </a:lnSpc>
                        <a:spcAft>
                          <a:spcPts val="800"/>
                        </a:spcAft>
                      </a:pPr>
                      <a:r>
                        <a:rPr lang="en-GB" sz="1000">
                          <a:effectLst/>
                        </a:rPr>
                        <a:t>scripts and patterns</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multimodal affordances</a:t>
                      </a:r>
                      <a:endParaRPr lang="en-GB" sz="1100">
                        <a:effectLst/>
                      </a:endParaRPr>
                    </a:p>
                    <a:p>
                      <a:pPr>
                        <a:lnSpc>
                          <a:spcPct val="107000"/>
                        </a:lnSpc>
                        <a:spcAft>
                          <a:spcPts val="800"/>
                        </a:spcAft>
                      </a:pPr>
                      <a:r>
                        <a:rPr lang="en-GB" sz="1000">
                          <a:effectLst/>
                        </a:rPr>
                        <a:t>and design</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composition and</a:t>
                      </a:r>
                      <a:endParaRPr lang="en-GB" sz="1100">
                        <a:effectLst/>
                      </a:endParaRPr>
                    </a:p>
                    <a:p>
                      <a:pPr>
                        <a:lnSpc>
                          <a:spcPct val="107000"/>
                        </a:lnSpc>
                        <a:spcAft>
                          <a:spcPts val="800"/>
                        </a:spcAft>
                      </a:pPr>
                      <a:r>
                        <a:rPr lang="en-GB" sz="1000">
                          <a:effectLst/>
                        </a:rPr>
                        <a:t>critical review</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extLst>
                  <a:ext uri="{0D108BD9-81ED-4DB2-BD59-A6C34878D82A}">
                    <a16:rowId xmlns:a16="http://schemas.microsoft.com/office/drawing/2014/main" val="3933553741"/>
                  </a:ext>
                </a:extLst>
              </a:tr>
              <a:tr h="730993">
                <a:tc>
                  <a:txBody>
                    <a:bodyPr/>
                    <a:lstStyle/>
                    <a:p>
                      <a:pPr>
                        <a:lnSpc>
                          <a:spcPct val="107000"/>
                        </a:lnSpc>
                        <a:spcAft>
                          <a:spcPts val="800"/>
                        </a:spcAft>
                      </a:pPr>
                      <a:r>
                        <a:rPr lang="en-GB" sz="1000">
                          <a:effectLst/>
                        </a:rPr>
                        <a:t>different cultural</a:t>
                      </a:r>
                      <a:endParaRPr lang="en-GB" sz="1100">
                        <a:effectLst/>
                      </a:endParaRPr>
                    </a:p>
                    <a:p>
                      <a:pPr>
                        <a:lnSpc>
                          <a:spcPct val="107000"/>
                        </a:lnSpc>
                        <a:spcAft>
                          <a:spcPts val="800"/>
                        </a:spcAft>
                      </a:pPr>
                      <a:r>
                        <a:rPr lang="en-GB" sz="1000">
                          <a:effectLst/>
                        </a:rPr>
                        <a:t>meanings</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boundary crossings</a:t>
                      </a:r>
                      <a:endParaRPr lang="en-GB" sz="1100">
                        <a:effectLst/>
                      </a:endParaRPr>
                    </a:p>
                    <a:p>
                      <a:pPr>
                        <a:lnSpc>
                          <a:spcPct val="107000"/>
                        </a:lnSpc>
                        <a:spcAft>
                          <a:spcPts val="800"/>
                        </a:spcAft>
                      </a:pPr>
                      <a:r>
                        <a:rPr lang="en-GB" sz="1000">
                          <a:effectLst/>
                        </a:rPr>
                        <a:t>(school – home)</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recognition and</a:t>
                      </a:r>
                      <a:endParaRPr lang="en-GB" sz="1100">
                        <a:effectLst/>
                      </a:endParaRPr>
                    </a:p>
                    <a:p>
                      <a:pPr>
                        <a:lnSpc>
                          <a:spcPct val="107000"/>
                        </a:lnSpc>
                        <a:spcAft>
                          <a:spcPts val="800"/>
                        </a:spcAft>
                      </a:pPr>
                      <a:r>
                        <a:rPr lang="en-GB" sz="1000">
                          <a:effectLst/>
                        </a:rPr>
                        <a:t>reproduction of</a:t>
                      </a:r>
                      <a:endParaRPr lang="en-GB" sz="1100">
                        <a:effectLst/>
                      </a:endParaRPr>
                    </a:p>
                    <a:p>
                      <a:pPr>
                        <a:lnSpc>
                          <a:spcPct val="107000"/>
                        </a:lnSpc>
                        <a:spcAft>
                          <a:spcPts val="800"/>
                        </a:spcAft>
                      </a:pPr>
                      <a:r>
                        <a:rPr lang="en-GB" sz="1000">
                          <a:effectLst/>
                        </a:rPr>
                        <a:t>genres</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extLst>
                  <a:ext uri="{0D108BD9-81ED-4DB2-BD59-A6C34878D82A}">
                    <a16:rowId xmlns:a16="http://schemas.microsoft.com/office/drawing/2014/main" val="2664982602"/>
                  </a:ext>
                </a:extLst>
              </a:tr>
              <a:tr h="1013364">
                <a:tc>
                  <a:txBody>
                    <a:bodyPr/>
                    <a:lstStyle/>
                    <a:p>
                      <a:pPr>
                        <a:lnSpc>
                          <a:spcPct val="107000"/>
                        </a:lnSpc>
                        <a:spcAft>
                          <a:spcPts val="800"/>
                        </a:spcAft>
                      </a:pPr>
                      <a:r>
                        <a:rPr lang="en-GB" sz="1000">
                          <a:effectLst/>
                        </a:rPr>
                        <a:t>self-representation</a:t>
                      </a:r>
                      <a:endParaRPr lang="en-GB" sz="1100">
                        <a:effectLst/>
                      </a:endParaRPr>
                    </a:p>
                    <a:p>
                      <a:pPr>
                        <a:lnSpc>
                          <a:spcPct val="107000"/>
                        </a:lnSpc>
                        <a:spcAft>
                          <a:spcPts val="800"/>
                        </a:spcAft>
                      </a:pPr>
                      <a:r>
                        <a:rPr lang="en-GB" sz="1000">
                          <a:effectLst/>
                        </a:rPr>
                        <a:t>(student voice)</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dirty="0">
                          <a:effectLst/>
                        </a:rPr>
                        <a:t>collaborative, dialogic</a:t>
                      </a:r>
                      <a:endParaRPr lang="en-GB" sz="1100" dirty="0">
                        <a:effectLst/>
                      </a:endParaRPr>
                    </a:p>
                    <a:p>
                      <a:pPr>
                        <a:lnSpc>
                          <a:spcPct val="107000"/>
                        </a:lnSpc>
                        <a:spcAft>
                          <a:spcPts val="800"/>
                        </a:spcAft>
                      </a:pPr>
                      <a:r>
                        <a:rPr lang="en-GB" sz="1000" dirty="0">
                          <a:effectLst/>
                        </a:rPr>
                        <a:t>orientation</a:t>
                      </a:r>
                      <a:endParaRPr lang="en-GB" sz="1100" dirty="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generation of ideas,</a:t>
                      </a:r>
                      <a:endParaRPr lang="en-GB" sz="1100">
                        <a:effectLst/>
                      </a:endParaRPr>
                    </a:p>
                    <a:p>
                      <a:pPr>
                        <a:lnSpc>
                          <a:spcPct val="107000"/>
                        </a:lnSpc>
                        <a:spcAft>
                          <a:spcPts val="800"/>
                        </a:spcAft>
                      </a:pPr>
                      <a:r>
                        <a:rPr lang="en-GB" sz="1000">
                          <a:effectLst/>
                        </a:rPr>
                        <a:t>forming a point of</a:t>
                      </a:r>
                      <a:endParaRPr lang="en-GB" sz="1100">
                        <a:effectLst/>
                      </a:endParaRPr>
                    </a:p>
                    <a:p>
                      <a:pPr>
                        <a:lnSpc>
                          <a:spcPct val="107000"/>
                        </a:lnSpc>
                        <a:spcAft>
                          <a:spcPts val="800"/>
                        </a:spcAft>
                      </a:pPr>
                      <a:r>
                        <a:rPr lang="en-GB" sz="1000">
                          <a:effectLst/>
                        </a:rPr>
                        <a:t>view, presenting to an</a:t>
                      </a:r>
                      <a:endParaRPr lang="en-GB" sz="1100">
                        <a:effectLst/>
                      </a:endParaRPr>
                    </a:p>
                    <a:p>
                      <a:pPr>
                        <a:lnSpc>
                          <a:spcPct val="107000"/>
                        </a:lnSpc>
                        <a:spcAft>
                          <a:spcPts val="800"/>
                        </a:spcAft>
                      </a:pPr>
                      <a:r>
                        <a:rPr lang="en-GB" sz="1000">
                          <a:effectLst/>
                        </a:rPr>
                        <a:t>audience</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extLst>
                  <a:ext uri="{0D108BD9-81ED-4DB2-BD59-A6C34878D82A}">
                    <a16:rowId xmlns:a16="http://schemas.microsoft.com/office/drawing/2014/main" val="2099045648"/>
                  </a:ext>
                </a:extLst>
              </a:tr>
              <a:tr h="448623">
                <a:tc>
                  <a:txBody>
                    <a:bodyPr/>
                    <a:lstStyle/>
                    <a:p>
                      <a:pPr>
                        <a:lnSpc>
                          <a:spcPct val="107000"/>
                        </a:lnSpc>
                        <a:spcAft>
                          <a:spcPts val="800"/>
                        </a:spcAft>
                      </a:pPr>
                      <a:r>
                        <a:rPr lang="en-GB" sz="1000">
                          <a:effectLst/>
                        </a:rPr>
                        <a:t>repertoires (socially,</a:t>
                      </a:r>
                      <a:endParaRPr lang="en-GB" sz="1100">
                        <a:effectLst/>
                      </a:endParaRPr>
                    </a:p>
                    <a:p>
                      <a:pPr>
                        <a:lnSpc>
                          <a:spcPct val="107000"/>
                        </a:lnSpc>
                        <a:spcAft>
                          <a:spcPts val="800"/>
                        </a:spcAft>
                      </a:pPr>
                      <a:r>
                        <a:rPr lang="en-GB" sz="1000">
                          <a:effectLst/>
                        </a:rPr>
                        <a:t>individually)</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learner regulated</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syncretic identities</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extLst>
                  <a:ext uri="{0D108BD9-81ED-4DB2-BD59-A6C34878D82A}">
                    <a16:rowId xmlns:a16="http://schemas.microsoft.com/office/drawing/2014/main" val="100522003"/>
                  </a:ext>
                </a:extLst>
              </a:tr>
              <a:tr h="1013364">
                <a:tc>
                  <a:txBody>
                    <a:bodyPr/>
                    <a:lstStyle/>
                    <a:p>
                      <a:pPr>
                        <a:lnSpc>
                          <a:spcPct val="107000"/>
                        </a:lnSpc>
                        <a:spcAft>
                          <a:spcPts val="800"/>
                        </a:spcAft>
                      </a:pPr>
                      <a:r>
                        <a:rPr lang="en-GB" sz="1000">
                          <a:effectLst/>
                        </a:rPr>
                        <a:t>connections between</a:t>
                      </a:r>
                      <a:endParaRPr lang="en-GB" sz="1100">
                        <a:effectLst/>
                      </a:endParaRPr>
                    </a:p>
                    <a:p>
                      <a:pPr>
                        <a:lnSpc>
                          <a:spcPct val="107000"/>
                        </a:lnSpc>
                        <a:spcAft>
                          <a:spcPts val="800"/>
                        </a:spcAft>
                      </a:pPr>
                      <a:r>
                        <a:rPr lang="en-GB" sz="1000">
                          <a:effectLst/>
                        </a:rPr>
                        <a:t>languages – metalinguistic</a:t>
                      </a:r>
                      <a:endParaRPr lang="en-GB" sz="1100">
                        <a:effectLst/>
                      </a:endParaRPr>
                    </a:p>
                    <a:p>
                      <a:pPr>
                        <a:lnSpc>
                          <a:spcPct val="107000"/>
                        </a:lnSpc>
                        <a:spcAft>
                          <a:spcPts val="800"/>
                        </a:spcAft>
                      </a:pPr>
                      <a:r>
                        <a:rPr lang="en-GB" sz="1000">
                          <a:effectLst/>
                        </a:rPr>
                        <a:t>awareness</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connectedness within</a:t>
                      </a:r>
                      <a:endParaRPr lang="en-GB" sz="1100">
                        <a:effectLst/>
                      </a:endParaRPr>
                    </a:p>
                    <a:p>
                      <a:pPr>
                        <a:lnSpc>
                          <a:spcPct val="107000"/>
                        </a:lnSpc>
                        <a:spcAft>
                          <a:spcPts val="800"/>
                        </a:spcAft>
                      </a:pPr>
                      <a:r>
                        <a:rPr lang="en-GB" sz="1000">
                          <a:effectLst/>
                        </a:rPr>
                        <a:t>the online space (locally</a:t>
                      </a:r>
                      <a:endParaRPr lang="en-GB" sz="1100">
                        <a:effectLst/>
                      </a:endParaRPr>
                    </a:p>
                    <a:p>
                      <a:pPr>
                        <a:lnSpc>
                          <a:spcPct val="107000"/>
                        </a:lnSpc>
                        <a:spcAft>
                          <a:spcPts val="800"/>
                        </a:spcAft>
                      </a:pPr>
                      <a:r>
                        <a:rPr lang="en-GB" sz="1000">
                          <a:effectLst/>
                        </a:rPr>
                        <a:t>and globally)</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intertextuality</a:t>
                      </a:r>
                      <a:endParaRPr lang="en-GB" sz="1100">
                        <a:effectLst/>
                      </a:endParaRPr>
                    </a:p>
                    <a:p>
                      <a:pPr>
                        <a:lnSpc>
                          <a:spcPct val="107000"/>
                        </a:lnSpc>
                        <a:spcAft>
                          <a:spcPts val="800"/>
                        </a:spcAft>
                      </a:pPr>
                      <a:r>
                        <a:rPr lang="en-GB" sz="1000">
                          <a:effectLst/>
                        </a:rPr>
                        <a:t>(making connections</a:t>
                      </a:r>
                      <a:endParaRPr lang="en-GB" sz="1100">
                        <a:effectLst/>
                      </a:endParaRPr>
                    </a:p>
                    <a:p>
                      <a:pPr>
                        <a:lnSpc>
                          <a:spcPct val="107000"/>
                        </a:lnSpc>
                        <a:spcAft>
                          <a:spcPts val="800"/>
                        </a:spcAft>
                      </a:pPr>
                      <a:r>
                        <a:rPr lang="en-GB" sz="1000">
                          <a:effectLst/>
                        </a:rPr>
                        <a:t>within and between</a:t>
                      </a:r>
                      <a:endParaRPr lang="en-GB" sz="1100">
                        <a:effectLst/>
                      </a:endParaRPr>
                    </a:p>
                    <a:p>
                      <a:pPr>
                        <a:lnSpc>
                          <a:spcPct val="107000"/>
                        </a:lnSpc>
                        <a:spcAft>
                          <a:spcPts val="800"/>
                        </a:spcAft>
                      </a:pPr>
                      <a:r>
                        <a:rPr lang="en-GB" sz="1000">
                          <a:effectLst/>
                        </a:rPr>
                        <a:t>texts)</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extLst>
                  <a:ext uri="{0D108BD9-81ED-4DB2-BD59-A6C34878D82A}">
                    <a16:rowId xmlns:a16="http://schemas.microsoft.com/office/drawing/2014/main" val="2008586571"/>
                  </a:ext>
                </a:extLst>
              </a:tr>
              <a:tr h="730993">
                <a:tc>
                  <a:txBody>
                    <a:bodyPr/>
                    <a:lstStyle/>
                    <a:p>
                      <a:pPr>
                        <a:lnSpc>
                          <a:spcPct val="107000"/>
                        </a:lnSpc>
                        <a:spcAft>
                          <a:spcPts val="800"/>
                        </a:spcAft>
                      </a:pPr>
                      <a:r>
                        <a:rPr lang="en-GB" sz="1000">
                          <a:effectLst/>
                        </a:rPr>
                        <a:t>translanguaging and</a:t>
                      </a:r>
                      <a:endParaRPr lang="en-GB" sz="1100">
                        <a:effectLst/>
                      </a:endParaRPr>
                    </a:p>
                    <a:p>
                      <a:pPr>
                        <a:lnSpc>
                          <a:spcPct val="107000"/>
                        </a:lnSpc>
                        <a:spcAft>
                          <a:spcPts val="800"/>
                        </a:spcAft>
                      </a:pPr>
                      <a:r>
                        <a:rPr lang="en-GB" sz="1000">
                          <a:effectLst/>
                        </a:rPr>
                        <a:t>dynamic bilingualism</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a:effectLst/>
                        </a:rPr>
                        <a:t>youth culture (self-discovery</a:t>
                      </a:r>
                      <a:endParaRPr lang="en-GB" sz="1100">
                        <a:effectLst/>
                      </a:endParaRPr>
                    </a:p>
                    <a:p>
                      <a:pPr>
                        <a:lnSpc>
                          <a:spcPct val="107000"/>
                        </a:lnSpc>
                        <a:spcAft>
                          <a:spcPts val="800"/>
                        </a:spcAft>
                      </a:pPr>
                      <a:r>
                        <a:rPr lang="en-GB" sz="1000">
                          <a:effectLst/>
                        </a:rPr>
                        <a:t>and belonging)</a:t>
                      </a:r>
                      <a:endParaRPr lang="en-GB" sz="110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tc>
                  <a:txBody>
                    <a:bodyPr/>
                    <a:lstStyle/>
                    <a:p>
                      <a:pPr>
                        <a:lnSpc>
                          <a:spcPct val="107000"/>
                        </a:lnSpc>
                        <a:spcAft>
                          <a:spcPts val="800"/>
                        </a:spcAft>
                      </a:pPr>
                      <a:r>
                        <a:rPr lang="en-GB" sz="1000" dirty="0">
                          <a:effectLst/>
                        </a:rPr>
                        <a:t>situated learning</a:t>
                      </a:r>
                      <a:endParaRPr lang="en-GB" sz="1100" dirty="0">
                        <a:effectLst/>
                      </a:endParaRPr>
                    </a:p>
                    <a:p>
                      <a:pPr>
                        <a:lnSpc>
                          <a:spcPct val="107000"/>
                        </a:lnSpc>
                        <a:spcAft>
                          <a:spcPts val="800"/>
                        </a:spcAft>
                      </a:pPr>
                      <a:r>
                        <a:rPr lang="en-GB" sz="1000" dirty="0">
                          <a:effectLst/>
                        </a:rPr>
                        <a:t>within communities</a:t>
                      </a:r>
                      <a:endParaRPr lang="en-GB" sz="1100" dirty="0">
                        <a:effectLst/>
                      </a:endParaRPr>
                    </a:p>
                    <a:p>
                      <a:pPr>
                        <a:lnSpc>
                          <a:spcPct val="107000"/>
                        </a:lnSpc>
                        <a:spcAft>
                          <a:spcPts val="800"/>
                        </a:spcAft>
                      </a:pPr>
                      <a:r>
                        <a:rPr lang="en-GB" sz="1000" dirty="0">
                          <a:effectLst/>
                        </a:rPr>
                        <a:t>of practice</a:t>
                      </a:r>
                      <a:endParaRPr lang="en-GB" sz="1100" dirty="0">
                        <a:effectLst/>
                        <a:latin typeface="Calibri" panose="020F0502020204030204" pitchFamily="34" charset="0"/>
                        <a:ea typeface="Calibri" panose="020F0502020204030204" pitchFamily="34" charset="0"/>
                        <a:cs typeface="Kalinga" panose="020B0502040204020203" pitchFamily="34" charset="0"/>
                      </a:endParaRPr>
                    </a:p>
                  </a:txBody>
                  <a:tcPr marL="68580" marR="68580" marT="0" marB="0"/>
                </a:tc>
                <a:extLst>
                  <a:ext uri="{0D108BD9-81ED-4DB2-BD59-A6C34878D82A}">
                    <a16:rowId xmlns:a16="http://schemas.microsoft.com/office/drawing/2014/main" val="1826284419"/>
                  </a:ext>
                </a:extLst>
              </a:tr>
            </a:tbl>
          </a:graphicData>
        </a:graphic>
      </p:graphicFrame>
    </p:spTree>
    <p:extLst>
      <p:ext uri="{BB962C8B-B14F-4D97-AF65-F5344CB8AC3E}">
        <p14:creationId xmlns:p14="http://schemas.microsoft.com/office/powerpoint/2010/main" val="30594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Content Placeholder 26" descr="Diagram&#10;&#10;Description automatically generated">
            <a:extLst>
              <a:ext uri="{FF2B5EF4-FFF2-40B4-BE49-F238E27FC236}">
                <a16:creationId xmlns:a16="http://schemas.microsoft.com/office/drawing/2014/main" id="{18E9B9C9-B3DE-43B8-ABA5-5DA5D60E93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90"/>
          <a:stretch/>
        </p:blipFill>
        <p:spPr>
          <a:xfrm>
            <a:off x="196850" y="173518"/>
            <a:ext cx="11798300" cy="6512763"/>
          </a:xfrm>
          <a:prstGeom prst="rect">
            <a:avLst/>
          </a:prstGeom>
        </p:spPr>
      </p:pic>
    </p:spTree>
    <p:extLst>
      <p:ext uri="{BB962C8B-B14F-4D97-AF65-F5344CB8AC3E}">
        <p14:creationId xmlns:p14="http://schemas.microsoft.com/office/powerpoint/2010/main" val="2830249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646</TotalTime>
  <Words>2474</Words>
  <Application>Microsoft Office PowerPoint</Application>
  <PresentationFormat>Widescreen</PresentationFormat>
  <Paragraphs>227</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Kings Caslon Text</vt:lpstr>
      <vt:lpstr>Times New Roman</vt:lpstr>
      <vt:lpstr>Office Theme</vt:lpstr>
      <vt:lpstr>Stories, Communities, Voices: Revitalising Language Learning through Digital Storytelling</vt:lpstr>
      <vt:lpstr>Critical Connections Project (2012-ongoing)  Project-Based Language Learning (PBLL) using digital technologies </vt:lpstr>
      <vt:lpstr>Key characters on the stage   Teachers</vt:lpstr>
      <vt:lpstr>Students </vt:lpstr>
      <vt:lpstr>Parents/carers</vt:lpstr>
      <vt:lpstr>Researchers and Project Team </vt:lpstr>
      <vt:lpstr>Why digital storytelling?</vt:lpstr>
      <vt:lpstr>Multilingual digital storytelling (Anderson &amp; Macleroy, 2016: 4)</vt:lpstr>
      <vt:lpstr>PowerPoint Presentation</vt:lpstr>
      <vt:lpstr>Multilingual digital stories</vt:lpstr>
      <vt:lpstr>Critical Connections Pedagogical Model</vt:lpstr>
      <vt:lpstr>Critical Connections Research Context (2012-22)</vt:lpstr>
      <vt:lpstr>Developing a new mindset towards language education </vt:lpstr>
      <vt:lpstr>Languages and cultures</vt:lpstr>
      <vt:lpstr>Modes of communication</vt:lpstr>
      <vt:lpstr>Ways of learning (cognitive, affective, multisensory, aesthetic)  </vt:lpstr>
      <vt:lpstr>Crossing curriculum borders</vt:lpstr>
      <vt:lpstr>Transformative pedagogy</vt:lpstr>
      <vt:lpstr>School, home, local and global communities</vt:lpstr>
      <vt:lpstr>Becoming a multilingual activist</vt:lpstr>
      <vt:lpstr>Young multilingual environmental activists</vt:lpstr>
      <vt:lpstr>Critical Connections Project 2021-22</vt:lpstr>
      <vt:lpstr>Critical Connections MDST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Connections</dc:title>
  <dc:creator>Vicky Macleroy</dc:creator>
  <cp:lastModifiedBy>Vicky Macleroy</cp:lastModifiedBy>
  <cp:revision>32</cp:revision>
  <dcterms:created xsi:type="dcterms:W3CDTF">2020-11-20T14:00:59Z</dcterms:created>
  <dcterms:modified xsi:type="dcterms:W3CDTF">2021-11-06T18:29:58Z</dcterms:modified>
</cp:coreProperties>
</file>